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61" r:id="rId3"/>
    <p:sldId id="257" r:id="rId4"/>
    <p:sldId id="282" r:id="rId5"/>
    <p:sldId id="281" r:id="rId6"/>
    <p:sldId id="270" r:id="rId7"/>
    <p:sldId id="292" r:id="rId8"/>
    <p:sldId id="280" r:id="rId9"/>
    <p:sldId id="278" r:id="rId10"/>
    <p:sldId id="275" r:id="rId11"/>
    <p:sldId id="279" r:id="rId12"/>
    <p:sldId id="277" r:id="rId13"/>
    <p:sldId id="283" r:id="rId14"/>
    <p:sldId id="286" r:id="rId15"/>
    <p:sldId id="285" r:id="rId16"/>
    <p:sldId id="284" r:id="rId17"/>
    <p:sldId id="287" r:id="rId18"/>
    <p:sldId id="293" r:id="rId19"/>
    <p:sldId id="288" r:id="rId20"/>
    <p:sldId id="289" r:id="rId21"/>
    <p:sldId id="290" r:id="rId22"/>
    <p:sldId id="274" r:id="rId23"/>
    <p:sldId id="260" r:id="rId24"/>
  </p:sldIdLst>
  <p:sldSz cx="9144000" cy="5143500" type="screen16x9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6D88"/>
    <a:srgbClr val="D2853D"/>
    <a:srgbClr val="89ABB3"/>
    <a:srgbClr val="E4E4E4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83" autoAdjust="0"/>
  </p:normalViewPr>
  <p:slideViewPr>
    <p:cSldViewPr>
      <p:cViewPr varScale="1">
        <p:scale>
          <a:sx n="137" d="100"/>
          <a:sy n="137" d="100"/>
        </p:scale>
        <p:origin x="186" y="13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025928B-BF06-46DD-9F67-FADE41ECEABF}" type="datetimeFigureOut">
              <a:rPr lang="fr-FR"/>
              <a:pPr>
                <a:defRPr/>
              </a:pPr>
              <a:t>15/09/2020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0203FB2-C656-42D4-AF89-5CEC18B46E6A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23474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8B357CE-6E50-4CCF-A723-9DFA64EB5C29}" type="datetimeFigureOut">
              <a:rPr lang="fr-FR"/>
              <a:pPr>
                <a:defRPr/>
              </a:pPr>
              <a:t>15/09/2020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486FA09-9640-4457-B200-4EF5736D511B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452982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ébut de pré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2427288"/>
          </a:xfrm>
          <a:prstGeom prst="rect">
            <a:avLst/>
          </a:prstGeom>
          <a:solidFill>
            <a:srgbClr val="89ABB3"/>
          </a:solidFill>
          <a:ln>
            <a:solidFill>
              <a:srgbClr val="89AB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6" name="Chevron 5"/>
          <p:cNvSpPr/>
          <p:nvPr/>
        </p:nvSpPr>
        <p:spPr>
          <a:xfrm>
            <a:off x="742950" y="0"/>
            <a:ext cx="1584325" cy="2427288"/>
          </a:xfrm>
          <a:prstGeom prst="chevron">
            <a:avLst>
              <a:gd name="adj" fmla="val 73263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1908175" y="1706563"/>
            <a:ext cx="5327650" cy="1441450"/>
          </a:xfrm>
          <a:prstGeom prst="roundRect">
            <a:avLst>
              <a:gd name="adj" fmla="val 7297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pic>
        <p:nvPicPr>
          <p:cNvPr id="8" name="Imag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4371975"/>
            <a:ext cx="1323975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Pentagone 8"/>
          <p:cNvSpPr/>
          <p:nvPr/>
        </p:nvSpPr>
        <p:spPr>
          <a:xfrm>
            <a:off x="-36513" y="0"/>
            <a:ext cx="1914526" cy="2443163"/>
          </a:xfrm>
          <a:custGeom>
            <a:avLst/>
            <a:gdLst>
              <a:gd name="connsiteX0" fmla="*/ 0 w 2520280"/>
              <a:gd name="connsiteY0" fmla="*/ 0 h 2016125"/>
              <a:gd name="connsiteX1" fmla="*/ 1512218 w 2520280"/>
              <a:gd name="connsiteY1" fmla="*/ 0 h 2016125"/>
              <a:gd name="connsiteX2" fmla="*/ 2520280 w 2520280"/>
              <a:gd name="connsiteY2" fmla="*/ 1008063 h 2016125"/>
              <a:gd name="connsiteX3" fmla="*/ 1512218 w 2520280"/>
              <a:gd name="connsiteY3" fmla="*/ 2016125 h 2016125"/>
              <a:gd name="connsiteX4" fmla="*/ 0 w 2520280"/>
              <a:gd name="connsiteY4" fmla="*/ 2016125 h 2016125"/>
              <a:gd name="connsiteX5" fmla="*/ 0 w 2520280"/>
              <a:gd name="connsiteY5" fmla="*/ 0 h 2016125"/>
              <a:gd name="connsiteX0" fmla="*/ 0 w 2647501"/>
              <a:gd name="connsiteY0" fmla="*/ 0 h 2016125"/>
              <a:gd name="connsiteX1" fmla="*/ 1512218 w 2647501"/>
              <a:gd name="connsiteY1" fmla="*/ 0 h 2016125"/>
              <a:gd name="connsiteX2" fmla="*/ 2647501 w 2647501"/>
              <a:gd name="connsiteY2" fmla="*/ 1214797 h 2016125"/>
              <a:gd name="connsiteX3" fmla="*/ 1512218 w 2647501"/>
              <a:gd name="connsiteY3" fmla="*/ 2016125 h 2016125"/>
              <a:gd name="connsiteX4" fmla="*/ 0 w 2647501"/>
              <a:gd name="connsiteY4" fmla="*/ 2016125 h 2016125"/>
              <a:gd name="connsiteX5" fmla="*/ 0 w 2647501"/>
              <a:gd name="connsiteY5" fmla="*/ 0 h 2016125"/>
              <a:gd name="connsiteX0" fmla="*/ 0 w 2647501"/>
              <a:gd name="connsiteY0" fmla="*/ 0 h 2421642"/>
              <a:gd name="connsiteX1" fmla="*/ 1512218 w 2647501"/>
              <a:gd name="connsiteY1" fmla="*/ 0 h 2421642"/>
              <a:gd name="connsiteX2" fmla="*/ 2647501 w 2647501"/>
              <a:gd name="connsiteY2" fmla="*/ 1214797 h 2421642"/>
              <a:gd name="connsiteX3" fmla="*/ 1512218 w 2647501"/>
              <a:gd name="connsiteY3" fmla="*/ 2421642 h 2421642"/>
              <a:gd name="connsiteX4" fmla="*/ 0 w 2647501"/>
              <a:gd name="connsiteY4" fmla="*/ 2016125 h 2421642"/>
              <a:gd name="connsiteX5" fmla="*/ 0 w 2647501"/>
              <a:gd name="connsiteY5" fmla="*/ 0 h 2421642"/>
              <a:gd name="connsiteX0" fmla="*/ 7952 w 2655453"/>
              <a:gd name="connsiteY0" fmla="*/ 0 h 2437544"/>
              <a:gd name="connsiteX1" fmla="*/ 1520170 w 2655453"/>
              <a:gd name="connsiteY1" fmla="*/ 0 h 2437544"/>
              <a:gd name="connsiteX2" fmla="*/ 2655453 w 2655453"/>
              <a:gd name="connsiteY2" fmla="*/ 1214797 h 2437544"/>
              <a:gd name="connsiteX3" fmla="*/ 1520170 w 2655453"/>
              <a:gd name="connsiteY3" fmla="*/ 2421642 h 2437544"/>
              <a:gd name="connsiteX4" fmla="*/ 0 w 2655453"/>
              <a:gd name="connsiteY4" fmla="*/ 2437544 h 2437544"/>
              <a:gd name="connsiteX5" fmla="*/ 7952 w 2655453"/>
              <a:gd name="connsiteY5" fmla="*/ 0 h 2437544"/>
              <a:gd name="connsiteX0" fmla="*/ 7952 w 2655453"/>
              <a:gd name="connsiteY0" fmla="*/ 0 h 2437544"/>
              <a:gd name="connsiteX1" fmla="*/ 1520170 w 2655453"/>
              <a:gd name="connsiteY1" fmla="*/ 0 h 2437544"/>
              <a:gd name="connsiteX2" fmla="*/ 2655453 w 2655453"/>
              <a:gd name="connsiteY2" fmla="*/ 1214797 h 2437544"/>
              <a:gd name="connsiteX3" fmla="*/ 1536073 w 2655453"/>
              <a:gd name="connsiteY3" fmla="*/ 2429593 h 2437544"/>
              <a:gd name="connsiteX4" fmla="*/ 0 w 2655453"/>
              <a:gd name="connsiteY4" fmla="*/ 2437544 h 2437544"/>
              <a:gd name="connsiteX5" fmla="*/ 7952 w 2655453"/>
              <a:gd name="connsiteY5" fmla="*/ 0 h 2437544"/>
              <a:gd name="connsiteX0" fmla="*/ 675861 w 2655453"/>
              <a:gd name="connsiteY0" fmla="*/ 0 h 2437544"/>
              <a:gd name="connsiteX1" fmla="*/ 1520170 w 2655453"/>
              <a:gd name="connsiteY1" fmla="*/ 0 h 2437544"/>
              <a:gd name="connsiteX2" fmla="*/ 2655453 w 2655453"/>
              <a:gd name="connsiteY2" fmla="*/ 1214797 h 2437544"/>
              <a:gd name="connsiteX3" fmla="*/ 1536073 w 2655453"/>
              <a:gd name="connsiteY3" fmla="*/ 2429593 h 2437544"/>
              <a:gd name="connsiteX4" fmla="*/ 0 w 2655453"/>
              <a:gd name="connsiteY4" fmla="*/ 2437544 h 2437544"/>
              <a:gd name="connsiteX5" fmla="*/ 675861 w 2655453"/>
              <a:gd name="connsiteY5" fmla="*/ 0 h 2437544"/>
              <a:gd name="connsiteX0" fmla="*/ 55660 w 2035252"/>
              <a:gd name="connsiteY0" fmla="*/ 0 h 2445495"/>
              <a:gd name="connsiteX1" fmla="*/ 899969 w 2035252"/>
              <a:gd name="connsiteY1" fmla="*/ 0 h 2445495"/>
              <a:gd name="connsiteX2" fmla="*/ 2035252 w 2035252"/>
              <a:gd name="connsiteY2" fmla="*/ 1214797 h 2445495"/>
              <a:gd name="connsiteX3" fmla="*/ 915872 w 2035252"/>
              <a:gd name="connsiteY3" fmla="*/ 2429593 h 2445495"/>
              <a:gd name="connsiteX4" fmla="*/ 0 w 2035252"/>
              <a:gd name="connsiteY4" fmla="*/ 2445495 h 2445495"/>
              <a:gd name="connsiteX5" fmla="*/ 55660 w 2035252"/>
              <a:gd name="connsiteY5" fmla="*/ 0 h 2445495"/>
              <a:gd name="connsiteX0" fmla="*/ 352 w 2043555"/>
              <a:gd name="connsiteY0" fmla="*/ 0 h 2461398"/>
              <a:gd name="connsiteX1" fmla="*/ 908272 w 2043555"/>
              <a:gd name="connsiteY1" fmla="*/ 15903 h 2461398"/>
              <a:gd name="connsiteX2" fmla="*/ 2043555 w 2043555"/>
              <a:gd name="connsiteY2" fmla="*/ 1230700 h 2461398"/>
              <a:gd name="connsiteX3" fmla="*/ 924175 w 2043555"/>
              <a:gd name="connsiteY3" fmla="*/ 2445496 h 2461398"/>
              <a:gd name="connsiteX4" fmla="*/ 8303 w 2043555"/>
              <a:gd name="connsiteY4" fmla="*/ 2461398 h 2461398"/>
              <a:gd name="connsiteX5" fmla="*/ 352 w 2043555"/>
              <a:gd name="connsiteY5" fmla="*/ 0 h 2461398"/>
              <a:gd name="connsiteX0" fmla="*/ 170 w 2059276"/>
              <a:gd name="connsiteY0" fmla="*/ 7951 h 2445495"/>
              <a:gd name="connsiteX1" fmla="*/ 923993 w 2059276"/>
              <a:gd name="connsiteY1" fmla="*/ 0 h 2445495"/>
              <a:gd name="connsiteX2" fmla="*/ 2059276 w 2059276"/>
              <a:gd name="connsiteY2" fmla="*/ 1214797 h 2445495"/>
              <a:gd name="connsiteX3" fmla="*/ 939896 w 2059276"/>
              <a:gd name="connsiteY3" fmla="*/ 2429593 h 2445495"/>
              <a:gd name="connsiteX4" fmla="*/ 24024 w 2059276"/>
              <a:gd name="connsiteY4" fmla="*/ 2445495 h 2445495"/>
              <a:gd name="connsiteX5" fmla="*/ 170 w 2059276"/>
              <a:gd name="connsiteY5" fmla="*/ 7951 h 2445495"/>
              <a:gd name="connsiteX0" fmla="*/ 170 w 2059276"/>
              <a:gd name="connsiteY0" fmla="*/ 7951 h 2445495"/>
              <a:gd name="connsiteX1" fmla="*/ 923993 w 2059276"/>
              <a:gd name="connsiteY1" fmla="*/ 0 h 2445495"/>
              <a:gd name="connsiteX2" fmla="*/ 2059276 w 2059276"/>
              <a:gd name="connsiteY2" fmla="*/ 1214797 h 2445495"/>
              <a:gd name="connsiteX3" fmla="*/ 939896 w 2059276"/>
              <a:gd name="connsiteY3" fmla="*/ 2429593 h 2445495"/>
              <a:gd name="connsiteX4" fmla="*/ 173237 w 2059276"/>
              <a:gd name="connsiteY4" fmla="*/ 2444022 h 2445495"/>
              <a:gd name="connsiteX5" fmla="*/ 24024 w 2059276"/>
              <a:gd name="connsiteY5" fmla="*/ 2445495 h 2445495"/>
              <a:gd name="connsiteX6" fmla="*/ 170 w 2059276"/>
              <a:gd name="connsiteY6" fmla="*/ 7951 h 2445495"/>
              <a:gd name="connsiteX0" fmla="*/ 170 w 2059276"/>
              <a:gd name="connsiteY0" fmla="*/ 7951 h 2445495"/>
              <a:gd name="connsiteX1" fmla="*/ 143972 w 2059276"/>
              <a:gd name="connsiteY1" fmla="*/ 0 h 2445495"/>
              <a:gd name="connsiteX2" fmla="*/ 923993 w 2059276"/>
              <a:gd name="connsiteY2" fmla="*/ 0 h 2445495"/>
              <a:gd name="connsiteX3" fmla="*/ 2059276 w 2059276"/>
              <a:gd name="connsiteY3" fmla="*/ 1214797 h 2445495"/>
              <a:gd name="connsiteX4" fmla="*/ 939896 w 2059276"/>
              <a:gd name="connsiteY4" fmla="*/ 2429593 h 2445495"/>
              <a:gd name="connsiteX5" fmla="*/ 173237 w 2059276"/>
              <a:gd name="connsiteY5" fmla="*/ 2444022 h 2445495"/>
              <a:gd name="connsiteX6" fmla="*/ 24024 w 2059276"/>
              <a:gd name="connsiteY6" fmla="*/ 2445495 h 2445495"/>
              <a:gd name="connsiteX7" fmla="*/ 170 w 2059276"/>
              <a:gd name="connsiteY7" fmla="*/ 7951 h 2445495"/>
              <a:gd name="connsiteX0" fmla="*/ 4597 w 2039849"/>
              <a:gd name="connsiteY0" fmla="*/ 2445495 h 2445495"/>
              <a:gd name="connsiteX1" fmla="*/ 124545 w 2039849"/>
              <a:gd name="connsiteY1" fmla="*/ 0 h 2445495"/>
              <a:gd name="connsiteX2" fmla="*/ 904566 w 2039849"/>
              <a:gd name="connsiteY2" fmla="*/ 0 h 2445495"/>
              <a:gd name="connsiteX3" fmla="*/ 2039849 w 2039849"/>
              <a:gd name="connsiteY3" fmla="*/ 1214797 h 2445495"/>
              <a:gd name="connsiteX4" fmla="*/ 920469 w 2039849"/>
              <a:gd name="connsiteY4" fmla="*/ 2429593 h 2445495"/>
              <a:gd name="connsiteX5" fmla="*/ 153810 w 2039849"/>
              <a:gd name="connsiteY5" fmla="*/ 2444022 h 2445495"/>
              <a:gd name="connsiteX6" fmla="*/ 4597 w 2039849"/>
              <a:gd name="connsiteY6" fmla="*/ 2445495 h 2445495"/>
              <a:gd name="connsiteX0" fmla="*/ 29265 w 1915304"/>
              <a:gd name="connsiteY0" fmla="*/ 2444022 h 2444022"/>
              <a:gd name="connsiteX1" fmla="*/ 0 w 1915304"/>
              <a:gd name="connsiteY1" fmla="*/ 0 h 2444022"/>
              <a:gd name="connsiteX2" fmla="*/ 780021 w 1915304"/>
              <a:gd name="connsiteY2" fmla="*/ 0 h 2444022"/>
              <a:gd name="connsiteX3" fmla="*/ 1915304 w 1915304"/>
              <a:gd name="connsiteY3" fmla="*/ 1214797 h 2444022"/>
              <a:gd name="connsiteX4" fmla="*/ 795924 w 1915304"/>
              <a:gd name="connsiteY4" fmla="*/ 2429593 h 2444022"/>
              <a:gd name="connsiteX5" fmla="*/ 29265 w 1915304"/>
              <a:gd name="connsiteY5" fmla="*/ 2444022 h 2444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15304" h="2444022">
                <a:moveTo>
                  <a:pt x="29265" y="2444022"/>
                </a:moveTo>
                <a:lnTo>
                  <a:pt x="0" y="0"/>
                </a:lnTo>
                <a:lnTo>
                  <a:pt x="780021" y="0"/>
                </a:lnTo>
                <a:lnTo>
                  <a:pt x="1915304" y="1214797"/>
                </a:lnTo>
                <a:lnTo>
                  <a:pt x="795924" y="2429593"/>
                </a:lnTo>
                <a:lnTo>
                  <a:pt x="29265" y="2444022"/>
                </a:lnTo>
                <a:close/>
              </a:path>
            </a:pathLst>
          </a:custGeom>
          <a:solidFill>
            <a:srgbClr val="D2853D"/>
          </a:solidFill>
          <a:ln>
            <a:solidFill>
              <a:srgbClr val="D285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863427" y="1712427"/>
            <a:ext cx="5417145" cy="1064694"/>
          </a:xfrm>
        </p:spPr>
        <p:txBody>
          <a:bodyPr>
            <a:normAutofit/>
          </a:bodyPr>
          <a:lstStyle>
            <a:lvl1pPr>
              <a:defRPr sz="2800" b="1">
                <a:latin typeface="Roboto Black" pitchFamily="2" charset="0"/>
                <a:ea typeface="Roboto Black" pitchFamily="2" charset="0"/>
                <a:cs typeface="Roboto Black" pitchFamily="2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0"/>
          </p:nvPr>
        </p:nvSpPr>
        <p:spPr>
          <a:xfrm>
            <a:off x="1403350" y="3579863"/>
            <a:ext cx="6337300" cy="360040"/>
          </a:xfrm>
        </p:spPr>
        <p:txBody>
          <a:bodyPr/>
          <a:lstStyle>
            <a:lvl1pPr marL="0" indent="0" algn="ctr">
              <a:buNone/>
              <a:defRPr sz="1600" b="1">
                <a:solidFill>
                  <a:schemeClr val="tx2">
                    <a:lumMod val="75000"/>
                    <a:lumOff val="25000"/>
                  </a:schemeClr>
                </a:solidFill>
                <a:latin typeface="Roboto" pitchFamily="2" charset="0"/>
                <a:ea typeface="Roboto" pitchFamily="2" charset="0"/>
                <a:cs typeface="Roboto" pitchFamily="2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Espace réservé du texte 12"/>
          <p:cNvSpPr>
            <a:spLocks noGrp="1"/>
          </p:cNvSpPr>
          <p:nvPr>
            <p:ph type="body" sz="quarter" idx="11"/>
          </p:nvPr>
        </p:nvSpPr>
        <p:spPr>
          <a:xfrm>
            <a:off x="1835225" y="2866421"/>
            <a:ext cx="5400600" cy="288032"/>
          </a:xfrm>
        </p:spPr>
        <p:txBody>
          <a:bodyPr anchor="ctr"/>
          <a:lstStyle>
            <a:lvl1pPr marL="0" indent="0" algn="ctr">
              <a:buNone/>
              <a:defRPr lang="fr-FR" sz="1400" b="1" kern="1200" baseline="0" dirty="0">
                <a:solidFill>
                  <a:srgbClr val="156D88"/>
                </a:solidFill>
                <a:latin typeface="Roboto" pitchFamily="2" charset="0"/>
                <a:ea typeface="Roboto" pitchFamily="2" charset="0"/>
                <a:cs typeface="Roboto" pitchFamily="2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61442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nouvelle 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30163" y="422275"/>
            <a:ext cx="9144001" cy="4248150"/>
          </a:xfrm>
          <a:prstGeom prst="rect">
            <a:avLst/>
          </a:prstGeom>
          <a:solidFill>
            <a:srgbClr val="89ABB3"/>
          </a:solidFill>
          <a:ln>
            <a:solidFill>
              <a:srgbClr val="89AB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4" name="Pentagone 8"/>
          <p:cNvSpPr/>
          <p:nvPr/>
        </p:nvSpPr>
        <p:spPr>
          <a:xfrm>
            <a:off x="0" y="987425"/>
            <a:ext cx="798513" cy="3168650"/>
          </a:xfrm>
          <a:custGeom>
            <a:avLst/>
            <a:gdLst>
              <a:gd name="connsiteX0" fmla="*/ 0 w 2520280"/>
              <a:gd name="connsiteY0" fmla="*/ 0 h 2016125"/>
              <a:gd name="connsiteX1" fmla="*/ 1512218 w 2520280"/>
              <a:gd name="connsiteY1" fmla="*/ 0 h 2016125"/>
              <a:gd name="connsiteX2" fmla="*/ 2520280 w 2520280"/>
              <a:gd name="connsiteY2" fmla="*/ 1008063 h 2016125"/>
              <a:gd name="connsiteX3" fmla="*/ 1512218 w 2520280"/>
              <a:gd name="connsiteY3" fmla="*/ 2016125 h 2016125"/>
              <a:gd name="connsiteX4" fmla="*/ 0 w 2520280"/>
              <a:gd name="connsiteY4" fmla="*/ 2016125 h 2016125"/>
              <a:gd name="connsiteX5" fmla="*/ 0 w 2520280"/>
              <a:gd name="connsiteY5" fmla="*/ 0 h 2016125"/>
              <a:gd name="connsiteX0" fmla="*/ 0 w 2647501"/>
              <a:gd name="connsiteY0" fmla="*/ 0 h 2016125"/>
              <a:gd name="connsiteX1" fmla="*/ 1512218 w 2647501"/>
              <a:gd name="connsiteY1" fmla="*/ 0 h 2016125"/>
              <a:gd name="connsiteX2" fmla="*/ 2647501 w 2647501"/>
              <a:gd name="connsiteY2" fmla="*/ 1214797 h 2016125"/>
              <a:gd name="connsiteX3" fmla="*/ 1512218 w 2647501"/>
              <a:gd name="connsiteY3" fmla="*/ 2016125 h 2016125"/>
              <a:gd name="connsiteX4" fmla="*/ 0 w 2647501"/>
              <a:gd name="connsiteY4" fmla="*/ 2016125 h 2016125"/>
              <a:gd name="connsiteX5" fmla="*/ 0 w 2647501"/>
              <a:gd name="connsiteY5" fmla="*/ 0 h 2016125"/>
              <a:gd name="connsiteX0" fmla="*/ 0 w 2647501"/>
              <a:gd name="connsiteY0" fmla="*/ 0 h 2421642"/>
              <a:gd name="connsiteX1" fmla="*/ 1512218 w 2647501"/>
              <a:gd name="connsiteY1" fmla="*/ 0 h 2421642"/>
              <a:gd name="connsiteX2" fmla="*/ 2647501 w 2647501"/>
              <a:gd name="connsiteY2" fmla="*/ 1214797 h 2421642"/>
              <a:gd name="connsiteX3" fmla="*/ 1512218 w 2647501"/>
              <a:gd name="connsiteY3" fmla="*/ 2421642 h 2421642"/>
              <a:gd name="connsiteX4" fmla="*/ 0 w 2647501"/>
              <a:gd name="connsiteY4" fmla="*/ 2016125 h 2421642"/>
              <a:gd name="connsiteX5" fmla="*/ 0 w 2647501"/>
              <a:gd name="connsiteY5" fmla="*/ 0 h 2421642"/>
              <a:gd name="connsiteX0" fmla="*/ 7952 w 2655453"/>
              <a:gd name="connsiteY0" fmla="*/ 0 h 2437544"/>
              <a:gd name="connsiteX1" fmla="*/ 1520170 w 2655453"/>
              <a:gd name="connsiteY1" fmla="*/ 0 h 2437544"/>
              <a:gd name="connsiteX2" fmla="*/ 2655453 w 2655453"/>
              <a:gd name="connsiteY2" fmla="*/ 1214797 h 2437544"/>
              <a:gd name="connsiteX3" fmla="*/ 1520170 w 2655453"/>
              <a:gd name="connsiteY3" fmla="*/ 2421642 h 2437544"/>
              <a:gd name="connsiteX4" fmla="*/ 0 w 2655453"/>
              <a:gd name="connsiteY4" fmla="*/ 2437544 h 2437544"/>
              <a:gd name="connsiteX5" fmla="*/ 7952 w 2655453"/>
              <a:gd name="connsiteY5" fmla="*/ 0 h 2437544"/>
              <a:gd name="connsiteX0" fmla="*/ 7952 w 2655453"/>
              <a:gd name="connsiteY0" fmla="*/ 0 h 2437544"/>
              <a:gd name="connsiteX1" fmla="*/ 1520170 w 2655453"/>
              <a:gd name="connsiteY1" fmla="*/ 0 h 2437544"/>
              <a:gd name="connsiteX2" fmla="*/ 2655453 w 2655453"/>
              <a:gd name="connsiteY2" fmla="*/ 1214797 h 2437544"/>
              <a:gd name="connsiteX3" fmla="*/ 1536073 w 2655453"/>
              <a:gd name="connsiteY3" fmla="*/ 2429593 h 2437544"/>
              <a:gd name="connsiteX4" fmla="*/ 0 w 2655453"/>
              <a:gd name="connsiteY4" fmla="*/ 2437544 h 2437544"/>
              <a:gd name="connsiteX5" fmla="*/ 7952 w 2655453"/>
              <a:gd name="connsiteY5" fmla="*/ 0 h 2437544"/>
              <a:gd name="connsiteX0" fmla="*/ 675861 w 2655453"/>
              <a:gd name="connsiteY0" fmla="*/ 0 h 2437544"/>
              <a:gd name="connsiteX1" fmla="*/ 1520170 w 2655453"/>
              <a:gd name="connsiteY1" fmla="*/ 0 h 2437544"/>
              <a:gd name="connsiteX2" fmla="*/ 2655453 w 2655453"/>
              <a:gd name="connsiteY2" fmla="*/ 1214797 h 2437544"/>
              <a:gd name="connsiteX3" fmla="*/ 1536073 w 2655453"/>
              <a:gd name="connsiteY3" fmla="*/ 2429593 h 2437544"/>
              <a:gd name="connsiteX4" fmla="*/ 0 w 2655453"/>
              <a:gd name="connsiteY4" fmla="*/ 2437544 h 2437544"/>
              <a:gd name="connsiteX5" fmla="*/ 675861 w 2655453"/>
              <a:gd name="connsiteY5" fmla="*/ 0 h 2437544"/>
              <a:gd name="connsiteX0" fmla="*/ 55660 w 2035252"/>
              <a:gd name="connsiteY0" fmla="*/ 0 h 2445495"/>
              <a:gd name="connsiteX1" fmla="*/ 899969 w 2035252"/>
              <a:gd name="connsiteY1" fmla="*/ 0 h 2445495"/>
              <a:gd name="connsiteX2" fmla="*/ 2035252 w 2035252"/>
              <a:gd name="connsiteY2" fmla="*/ 1214797 h 2445495"/>
              <a:gd name="connsiteX3" fmla="*/ 915872 w 2035252"/>
              <a:gd name="connsiteY3" fmla="*/ 2429593 h 2445495"/>
              <a:gd name="connsiteX4" fmla="*/ 0 w 2035252"/>
              <a:gd name="connsiteY4" fmla="*/ 2445495 h 2445495"/>
              <a:gd name="connsiteX5" fmla="*/ 55660 w 2035252"/>
              <a:gd name="connsiteY5" fmla="*/ 0 h 2445495"/>
              <a:gd name="connsiteX0" fmla="*/ 352 w 2043555"/>
              <a:gd name="connsiteY0" fmla="*/ 0 h 2461398"/>
              <a:gd name="connsiteX1" fmla="*/ 908272 w 2043555"/>
              <a:gd name="connsiteY1" fmla="*/ 15903 h 2461398"/>
              <a:gd name="connsiteX2" fmla="*/ 2043555 w 2043555"/>
              <a:gd name="connsiteY2" fmla="*/ 1230700 h 2461398"/>
              <a:gd name="connsiteX3" fmla="*/ 924175 w 2043555"/>
              <a:gd name="connsiteY3" fmla="*/ 2445496 h 2461398"/>
              <a:gd name="connsiteX4" fmla="*/ 8303 w 2043555"/>
              <a:gd name="connsiteY4" fmla="*/ 2461398 h 2461398"/>
              <a:gd name="connsiteX5" fmla="*/ 352 w 2043555"/>
              <a:gd name="connsiteY5" fmla="*/ 0 h 2461398"/>
              <a:gd name="connsiteX0" fmla="*/ 170 w 2059276"/>
              <a:gd name="connsiteY0" fmla="*/ 7951 h 2445495"/>
              <a:gd name="connsiteX1" fmla="*/ 923993 w 2059276"/>
              <a:gd name="connsiteY1" fmla="*/ 0 h 2445495"/>
              <a:gd name="connsiteX2" fmla="*/ 2059276 w 2059276"/>
              <a:gd name="connsiteY2" fmla="*/ 1214797 h 2445495"/>
              <a:gd name="connsiteX3" fmla="*/ 939896 w 2059276"/>
              <a:gd name="connsiteY3" fmla="*/ 2429593 h 2445495"/>
              <a:gd name="connsiteX4" fmla="*/ 24024 w 2059276"/>
              <a:gd name="connsiteY4" fmla="*/ 2445495 h 2445495"/>
              <a:gd name="connsiteX5" fmla="*/ 170 w 2059276"/>
              <a:gd name="connsiteY5" fmla="*/ 7951 h 2445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59276" h="2445495">
                <a:moveTo>
                  <a:pt x="170" y="7951"/>
                </a:moveTo>
                <a:lnTo>
                  <a:pt x="923993" y="0"/>
                </a:lnTo>
                <a:lnTo>
                  <a:pt x="2059276" y="1214797"/>
                </a:lnTo>
                <a:lnTo>
                  <a:pt x="939896" y="2429593"/>
                </a:lnTo>
                <a:lnTo>
                  <a:pt x="24024" y="2445495"/>
                </a:lnTo>
                <a:cubicBezTo>
                  <a:pt x="26675" y="1632980"/>
                  <a:pt x="-2481" y="820466"/>
                  <a:pt x="170" y="7951"/>
                </a:cubicBezTo>
                <a:close/>
              </a:path>
            </a:pathLst>
          </a:custGeom>
          <a:solidFill>
            <a:srgbClr val="D2853D"/>
          </a:solidFill>
          <a:ln>
            <a:solidFill>
              <a:srgbClr val="D285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5" name="Chevron 14"/>
          <p:cNvSpPr/>
          <p:nvPr/>
        </p:nvSpPr>
        <p:spPr>
          <a:xfrm>
            <a:off x="-34925" y="0"/>
            <a:ext cx="1366838" cy="5092700"/>
          </a:xfrm>
          <a:custGeom>
            <a:avLst/>
            <a:gdLst>
              <a:gd name="connsiteX0" fmla="*/ 0 w 1873250"/>
              <a:gd name="connsiteY0" fmla="*/ 0 h 5092030"/>
              <a:gd name="connsiteX1" fmla="*/ 505515 w 1873250"/>
              <a:gd name="connsiteY1" fmla="*/ 0 h 5092030"/>
              <a:gd name="connsiteX2" fmla="*/ 1873250 w 1873250"/>
              <a:gd name="connsiteY2" fmla="*/ 2546015 h 5092030"/>
              <a:gd name="connsiteX3" fmla="*/ 505515 w 1873250"/>
              <a:gd name="connsiteY3" fmla="*/ 5092030 h 5092030"/>
              <a:gd name="connsiteX4" fmla="*/ 0 w 1873250"/>
              <a:gd name="connsiteY4" fmla="*/ 5092030 h 5092030"/>
              <a:gd name="connsiteX5" fmla="*/ 1367735 w 1873250"/>
              <a:gd name="connsiteY5" fmla="*/ 2546015 h 5092030"/>
              <a:gd name="connsiteX6" fmla="*/ 0 w 1873250"/>
              <a:gd name="connsiteY6" fmla="*/ 0 h 5092030"/>
              <a:gd name="connsiteX0" fmla="*/ 0 w 1873250"/>
              <a:gd name="connsiteY0" fmla="*/ 0 h 5092030"/>
              <a:gd name="connsiteX1" fmla="*/ 505515 w 1873250"/>
              <a:gd name="connsiteY1" fmla="*/ 0 h 5092030"/>
              <a:gd name="connsiteX2" fmla="*/ 1873250 w 1873250"/>
              <a:gd name="connsiteY2" fmla="*/ 2546015 h 5092030"/>
              <a:gd name="connsiteX3" fmla="*/ 505515 w 1873250"/>
              <a:gd name="connsiteY3" fmla="*/ 5092030 h 5092030"/>
              <a:gd name="connsiteX4" fmla="*/ 0 w 1873250"/>
              <a:gd name="connsiteY4" fmla="*/ 5092030 h 5092030"/>
              <a:gd name="connsiteX5" fmla="*/ 1367735 w 1873250"/>
              <a:gd name="connsiteY5" fmla="*/ 2546015 h 5092030"/>
              <a:gd name="connsiteX6" fmla="*/ 511993 w 1873250"/>
              <a:gd name="connsiteY6" fmla="*/ 981075 h 5092030"/>
              <a:gd name="connsiteX7" fmla="*/ 0 w 1873250"/>
              <a:gd name="connsiteY7" fmla="*/ 0 h 5092030"/>
              <a:gd name="connsiteX0" fmla="*/ 511993 w 1873250"/>
              <a:gd name="connsiteY0" fmla="*/ 981075 h 5092030"/>
              <a:gd name="connsiteX1" fmla="*/ 505515 w 1873250"/>
              <a:gd name="connsiteY1" fmla="*/ 0 h 5092030"/>
              <a:gd name="connsiteX2" fmla="*/ 1873250 w 1873250"/>
              <a:gd name="connsiteY2" fmla="*/ 2546015 h 5092030"/>
              <a:gd name="connsiteX3" fmla="*/ 505515 w 1873250"/>
              <a:gd name="connsiteY3" fmla="*/ 5092030 h 5092030"/>
              <a:gd name="connsiteX4" fmla="*/ 0 w 1873250"/>
              <a:gd name="connsiteY4" fmla="*/ 5092030 h 5092030"/>
              <a:gd name="connsiteX5" fmla="*/ 1367735 w 1873250"/>
              <a:gd name="connsiteY5" fmla="*/ 2546015 h 5092030"/>
              <a:gd name="connsiteX6" fmla="*/ 511993 w 1873250"/>
              <a:gd name="connsiteY6" fmla="*/ 981075 h 5092030"/>
              <a:gd name="connsiteX0" fmla="*/ 511993 w 1873250"/>
              <a:gd name="connsiteY0" fmla="*/ 981075 h 5092030"/>
              <a:gd name="connsiteX1" fmla="*/ 505515 w 1873250"/>
              <a:gd name="connsiteY1" fmla="*/ 0 h 5092030"/>
              <a:gd name="connsiteX2" fmla="*/ 1873250 w 1873250"/>
              <a:gd name="connsiteY2" fmla="*/ 2546015 h 5092030"/>
              <a:gd name="connsiteX3" fmla="*/ 505515 w 1873250"/>
              <a:gd name="connsiteY3" fmla="*/ 5092030 h 5092030"/>
              <a:gd name="connsiteX4" fmla="*/ 0 w 1873250"/>
              <a:gd name="connsiteY4" fmla="*/ 5092030 h 5092030"/>
              <a:gd name="connsiteX5" fmla="*/ 533253 w 1873250"/>
              <a:gd name="connsiteY5" fmla="*/ 4096512 h 5092030"/>
              <a:gd name="connsiteX6" fmla="*/ 1367735 w 1873250"/>
              <a:gd name="connsiteY6" fmla="*/ 2546015 h 5092030"/>
              <a:gd name="connsiteX7" fmla="*/ 511993 w 1873250"/>
              <a:gd name="connsiteY7" fmla="*/ 981075 h 5092030"/>
              <a:gd name="connsiteX0" fmla="*/ 6478 w 1367735"/>
              <a:gd name="connsiteY0" fmla="*/ 981075 h 5092030"/>
              <a:gd name="connsiteX1" fmla="*/ 0 w 1367735"/>
              <a:gd name="connsiteY1" fmla="*/ 0 h 5092030"/>
              <a:gd name="connsiteX2" fmla="*/ 1367735 w 1367735"/>
              <a:gd name="connsiteY2" fmla="*/ 2546015 h 5092030"/>
              <a:gd name="connsiteX3" fmla="*/ 0 w 1367735"/>
              <a:gd name="connsiteY3" fmla="*/ 5092030 h 5092030"/>
              <a:gd name="connsiteX4" fmla="*/ 27738 w 1367735"/>
              <a:gd name="connsiteY4" fmla="*/ 4096512 h 5092030"/>
              <a:gd name="connsiteX5" fmla="*/ 862220 w 1367735"/>
              <a:gd name="connsiteY5" fmla="*/ 2546015 h 5092030"/>
              <a:gd name="connsiteX6" fmla="*/ 6478 w 1367735"/>
              <a:gd name="connsiteY6" fmla="*/ 981075 h 5092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67735" h="5092030">
                <a:moveTo>
                  <a:pt x="6478" y="981075"/>
                </a:moveTo>
                <a:cubicBezTo>
                  <a:pt x="4319" y="654050"/>
                  <a:pt x="2159" y="327025"/>
                  <a:pt x="0" y="0"/>
                </a:cubicBezTo>
                <a:lnTo>
                  <a:pt x="1367735" y="2546015"/>
                </a:lnTo>
                <a:lnTo>
                  <a:pt x="0" y="5092030"/>
                </a:lnTo>
                <a:lnTo>
                  <a:pt x="27738" y="4096512"/>
                </a:lnTo>
                <a:lnTo>
                  <a:pt x="862220" y="2546015"/>
                </a:lnTo>
                <a:lnTo>
                  <a:pt x="6478" y="981075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0" name="Titre 1"/>
          <p:cNvSpPr>
            <a:spLocks noGrp="1"/>
          </p:cNvSpPr>
          <p:nvPr>
            <p:ph type="ctrTitle"/>
          </p:nvPr>
        </p:nvSpPr>
        <p:spPr>
          <a:xfrm>
            <a:off x="1835696" y="1822895"/>
            <a:ext cx="5760640" cy="1280716"/>
          </a:xfrm>
        </p:spPr>
        <p:txBody>
          <a:bodyPr>
            <a:normAutofit/>
          </a:bodyPr>
          <a:lstStyle>
            <a:lvl1pPr>
              <a:defRPr sz="4400" b="1" baseline="0">
                <a:solidFill>
                  <a:schemeClr val="bg1"/>
                </a:solidFill>
                <a:latin typeface="Roboto Black" pitchFamily="2" charset="0"/>
                <a:ea typeface="Roboto Black" pitchFamily="2" charset="0"/>
                <a:cs typeface="Roboto Black" pitchFamily="2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57886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771525"/>
          </a:xfrm>
          <a:prstGeom prst="rect">
            <a:avLst/>
          </a:prstGeom>
          <a:solidFill>
            <a:srgbClr val="89ABB3"/>
          </a:solidFill>
          <a:ln>
            <a:solidFill>
              <a:srgbClr val="89AB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5" name="Chevron 4"/>
          <p:cNvSpPr/>
          <p:nvPr/>
        </p:nvSpPr>
        <p:spPr>
          <a:xfrm>
            <a:off x="323850" y="0"/>
            <a:ext cx="503238" cy="771525"/>
          </a:xfrm>
          <a:prstGeom prst="chevron">
            <a:avLst>
              <a:gd name="adj" fmla="val 67007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798513"/>
            <a:ext cx="395288" cy="4365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7" name="Pentagone 10"/>
          <p:cNvSpPr/>
          <p:nvPr/>
        </p:nvSpPr>
        <p:spPr>
          <a:xfrm>
            <a:off x="-20638" y="-17463"/>
            <a:ext cx="685801" cy="793751"/>
          </a:xfrm>
          <a:custGeom>
            <a:avLst/>
            <a:gdLst>
              <a:gd name="connsiteX0" fmla="*/ 0 w 936104"/>
              <a:gd name="connsiteY0" fmla="*/ 0 h 771525"/>
              <a:gd name="connsiteX1" fmla="*/ 550342 w 936104"/>
              <a:gd name="connsiteY1" fmla="*/ 0 h 771525"/>
              <a:gd name="connsiteX2" fmla="*/ 936104 w 936104"/>
              <a:gd name="connsiteY2" fmla="*/ 385763 h 771525"/>
              <a:gd name="connsiteX3" fmla="*/ 550342 w 936104"/>
              <a:gd name="connsiteY3" fmla="*/ 771525 h 771525"/>
              <a:gd name="connsiteX4" fmla="*/ 0 w 936104"/>
              <a:gd name="connsiteY4" fmla="*/ 771525 h 771525"/>
              <a:gd name="connsiteX5" fmla="*/ 0 w 936104"/>
              <a:gd name="connsiteY5" fmla="*/ 0 h 771525"/>
              <a:gd name="connsiteX0" fmla="*/ 0 w 936104"/>
              <a:gd name="connsiteY0" fmla="*/ 0 h 783401"/>
              <a:gd name="connsiteX1" fmla="*/ 550342 w 936104"/>
              <a:gd name="connsiteY1" fmla="*/ 0 h 783401"/>
              <a:gd name="connsiteX2" fmla="*/ 936104 w 936104"/>
              <a:gd name="connsiteY2" fmla="*/ 385763 h 783401"/>
              <a:gd name="connsiteX3" fmla="*/ 568155 w 936104"/>
              <a:gd name="connsiteY3" fmla="*/ 783401 h 783401"/>
              <a:gd name="connsiteX4" fmla="*/ 0 w 936104"/>
              <a:gd name="connsiteY4" fmla="*/ 771525 h 783401"/>
              <a:gd name="connsiteX5" fmla="*/ 0 w 936104"/>
              <a:gd name="connsiteY5" fmla="*/ 0 h 783401"/>
              <a:gd name="connsiteX0" fmla="*/ 0 w 936104"/>
              <a:gd name="connsiteY0" fmla="*/ 11876 h 795277"/>
              <a:gd name="connsiteX1" fmla="*/ 568155 w 936104"/>
              <a:gd name="connsiteY1" fmla="*/ 0 h 795277"/>
              <a:gd name="connsiteX2" fmla="*/ 936104 w 936104"/>
              <a:gd name="connsiteY2" fmla="*/ 397639 h 795277"/>
              <a:gd name="connsiteX3" fmla="*/ 568155 w 936104"/>
              <a:gd name="connsiteY3" fmla="*/ 795277 h 795277"/>
              <a:gd name="connsiteX4" fmla="*/ 0 w 936104"/>
              <a:gd name="connsiteY4" fmla="*/ 783401 h 795277"/>
              <a:gd name="connsiteX5" fmla="*/ 0 w 936104"/>
              <a:gd name="connsiteY5" fmla="*/ 11876 h 795277"/>
              <a:gd name="connsiteX0" fmla="*/ 0 w 936104"/>
              <a:gd name="connsiteY0" fmla="*/ 11876 h 795277"/>
              <a:gd name="connsiteX1" fmla="*/ 568155 w 936104"/>
              <a:gd name="connsiteY1" fmla="*/ 0 h 795277"/>
              <a:gd name="connsiteX2" fmla="*/ 936104 w 936104"/>
              <a:gd name="connsiteY2" fmla="*/ 397639 h 795277"/>
              <a:gd name="connsiteX3" fmla="*/ 568155 w 936104"/>
              <a:gd name="connsiteY3" fmla="*/ 795277 h 795277"/>
              <a:gd name="connsiteX4" fmla="*/ 261257 w 936104"/>
              <a:gd name="connsiteY4" fmla="*/ 795276 h 795277"/>
              <a:gd name="connsiteX5" fmla="*/ 0 w 936104"/>
              <a:gd name="connsiteY5" fmla="*/ 11876 h 795277"/>
              <a:gd name="connsiteX0" fmla="*/ 0 w 686722"/>
              <a:gd name="connsiteY0" fmla="*/ 0 h 795277"/>
              <a:gd name="connsiteX1" fmla="*/ 318773 w 686722"/>
              <a:gd name="connsiteY1" fmla="*/ 0 h 795277"/>
              <a:gd name="connsiteX2" fmla="*/ 686722 w 686722"/>
              <a:gd name="connsiteY2" fmla="*/ 397639 h 795277"/>
              <a:gd name="connsiteX3" fmla="*/ 318773 w 686722"/>
              <a:gd name="connsiteY3" fmla="*/ 795277 h 795277"/>
              <a:gd name="connsiteX4" fmla="*/ 11875 w 686722"/>
              <a:gd name="connsiteY4" fmla="*/ 795276 h 795277"/>
              <a:gd name="connsiteX5" fmla="*/ 0 w 686722"/>
              <a:gd name="connsiteY5" fmla="*/ 0 h 795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6722" h="795277">
                <a:moveTo>
                  <a:pt x="0" y="0"/>
                </a:moveTo>
                <a:lnTo>
                  <a:pt x="318773" y="0"/>
                </a:lnTo>
                <a:lnTo>
                  <a:pt x="686722" y="397639"/>
                </a:lnTo>
                <a:lnTo>
                  <a:pt x="318773" y="795277"/>
                </a:lnTo>
                <a:lnTo>
                  <a:pt x="11875" y="795276"/>
                </a:lnTo>
                <a:lnTo>
                  <a:pt x="0" y="0"/>
                </a:lnTo>
                <a:close/>
              </a:path>
            </a:pathLst>
          </a:custGeom>
          <a:solidFill>
            <a:srgbClr val="D2853D"/>
          </a:solidFill>
          <a:ln>
            <a:solidFill>
              <a:srgbClr val="D285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14" name="Titre 1"/>
          <p:cNvSpPr>
            <a:spLocks noGrp="1"/>
          </p:cNvSpPr>
          <p:nvPr>
            <p:ph type="title"/>
          </p:nvPr>
        </p:nvSpPr>
        <p:spPr>
          <a:xfrm>
            <a:off x="971600" y="102991"/>
            <a:ext cx="7715200" cy="565571"/>
          </a:xfrm>
        </p:spPr>
        <p:txBody>
          <a:bodyPr>
            <a:normAutofit/>
          </a:bodyPr>
          <a:lstStyle>
            <a:lvl1pPr algn="l">
              <a:defRPr sz="2400" b="1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Roboto" pitchFamily="2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1" name="Espace réservé du contenu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075"/>
          </a:xfr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 sz="2000" b="1">
                <a:solidFill>
                  <a:schemeClr val="tx2">
                    <a:lumMod val="90000"/>
                    <a:lumOff val="10000"/>
                  </a:schemeClr>
                </a:solidFill>
                <a:latin typeface="Roboto" pitchFamily="2" charset="0"/>
                <a:ea typeface="Roboto" pitchFamily="2" charset="0"/>
                <a:cs typeface="Roboto" pitchFamily="2" charset="0"/>
              </a:defRPr>
            </a:lvl1pPr>
            <a:lvl2pPr>
              <a:defRPr sz="1800">
                <a:solidFill>
                  <a:schemeClr val="tx2">
                    <a:lumMod val="90000"/>
                    <a:lumOff val="10000"/>
                  </a:schemeClr>
                </a:solidFill>
                <a:latin typeface="Roboto" pitchFamily="2" charset="0"/>
                <a:ea typeface="Roboto" pitchFamily="2" charset="0"/>
                <a:cs typeface="Roboto" pitchFamily="2" charset="0"/>
              </a:defRPr>
            </a:lvl2pPr>
            <a:lvl3pPr marL="1143000" indent="-228600">
              <a:buFontTx/>
              <a:buBlip>
                <a:blip r:embed="rId3"/>
              </a:buBlip>
              <a:defRPr sz="1600" baseline="0">
                <a:solidFill>
                  <a:schemeClr val="tx2">
                    <a:lumMod val="90000"/>
                    <a:lumOff val="10000"/>
                  </a:schemeClr>
                </a:solidFill>
              </a:defRPr>
            </a:lvl3pPr>
            <a:lvl4pPr>
              <a:defRPr sz="1600" baseline="0">
                <a:solidFill>
                  <a:schemeClr val="tx2">
                    <a:lumMod val="90000"/>
                    <a:lumOff val="10000"/>
                  </a:schemeClr>
                </a:solidFill>
              </a:defRPr>
            </a:lvl4pPr>
            <a:lvl5pPr>
              <a:defRPr sz="1600">
                <a:solidFill>
                  <a:schemeClr val="tx2">
                    <a:lumMod val="90000"/>
                    <a:lumOff val="10000"/>
                  </a:schemeClr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E4DB57-5E90-49EC-B26A-D7BF3771E647}" type="datetime1">
              <a:rPr lang="fr-FR"/>
              <a:pPr>
                <a:defRPr/>
              </a:pPr>
              <a:t>15/09/2020</a:t>
            </a:fld>
            <a:endParaRPr lang="fr-FR" dirty="0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732588" y="4776788"/>
            <a:ext cx="2133600" cy="274637"/>
          </a:xfrm>
        </p:spPr>
        <p:txBody>
          <a:bodyPr/>
          <a:lstStyle>
            <a:lvl1pPr>
              <a:defRPr b="1">
                <a:solidFill>
                  <a:srgbClr val="D2853D"/>
                </a:solidFill>
              </a:defRPr>
            </a:lvl1pPr>
          </a:lstStyle>
          <a:p>
            <a:pPr>
              <a:defRPr/>
            </a:pPr>
            <a:fld id="{73AC4AAD-0306-478B-9209-DB8791A94233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39729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89ABB3"/>
          </a:solidFill>
          <a:ln>
            <a:solidFill>
              <a:srgbClr val="89AB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pic>
        <p:nvPicPr>
          <p:cNvPr id="3" name="Picture 2" descr="C:\Users\llego920\AppData\Local\Temp\help.png"/>
          <p:cNvPicPr>
            <a:picLocks noChangeAspect="1" noChangeArrowheads="1"/>
          </p:cNvPicPr>
          <p:nvPr/>
        </p:nvPicPr>
        <p:blipFill>
          <a:blip r:embed="rId2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1563688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>
            <a:spLocks noChangeArrowheads="1"/>
          </p:cNvSpPr>
          <p:nvPr/>
        </p:nvSpPr>
        <p:spPr bwMode="auto">
          <a:xfrm>
            <a:off x="1403350" y="2063750"/>
            <a:ext cx="529748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fr-FR" sz="6000" dirty="0">
                <a:solidFill>
                  <a:schemeClr val="bg1"/>
                </a:solidFill>
                <a:latin typeface="Roboto Black" pitchFamily="2" charset="0"/>
              </a:rPr>
              <a:t>Des questions </a:t>
            </a:r>
          </a:p>
        </p:txBody>
      </p:sp>
    </p:spTree>
    <p:extLst>
      <p:ext uri="{BB962C8B-B14F-4D97-AF65-F5344CB8AC3E}">
        <p14:creationId xmlns:p14="http://schemas.microsoft.com/office/powerpoint/2010/main" val="1427202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erci de votre atten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2427288"/>
          </a:xfrm>
          <a:prstGeom prst="rect">
            <a:avLst/>
          </a:prstGeom>
          <a:solidFill>
            <a:srgbClr val="89ABB3"/>
          </a:solidFill>
          <a:ln>
            <a:solidFill>
              <a:srgbClr val="89AB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6" name="Chevron 5"/>
          <p:cNvSpPr/>
          <p:nvPr/>
        </p:nvSpPr>
        <p:spPr>
          <a:xfrm>
            <a:off x="742950" y="0"/>
            <a:ext cx="1584325" cy="2427288"/>
          </a:xfrm>
          <a:prstGeom prst="chevron">
            <a:avLst>
              <a:gd name="adj" fmla="val 73263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1908175" y="1706563"/>
            <a:ext cx="5327650" cy="1441450"/>
          </a:xfrm>
          <a:prstGeom prst="roundRect">
            <a:avLst>
              <a:gd name="adj" fmla="val 7297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pic>
        <p:nvPicPr>
          <p:cNvPr id="8" name="Imag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4371975"/>
            <a:ext cx="1323975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Pentagone 8"/>
          <p:cNvSpPr/>
          <p:nvPr/>
        </p:nvSpPr>
        <p:spPr>
          <a:xfrm>
            <a:off x="-36513" y="0"/>
            <a:ext cx="1914526" cy="2443163"/>
          </a:xfrm>
          <a:custGeom>
            <a:avLst/>
            <a:gdLst>
              <a:gd name="connsiteX0" fmla="*/ 0 w 2520280"/>
              <a:gd name="connsiteY0" fmla="*/ 0 h 2016125"/>
              <a:gd name="connsiteX1" fmla="*/ 1512218 w 2520280"/>
              <a:gd name="connsiteY1" fmla="*/ 0 h 2016125"/>
              <a:gd name="connsiteX2" fmla="*/ 2520280 w 2520280"/>
              <a:gd name="connsiteY2" fmla="*/ 1008063 h 2016125"/>
              <a:gd name="connsiteX3" fmla="*/ 1512218 w 2520280"/>
              <a:gd name="connsiteY3" fmla="*/ 2016125 h 2016125"/>
              <a:gd name="connsiteX4" fmla="*/ 0 w 2520280"/>
              <a:gd name="connsiteY4" fmla="*/ 2016125 h 2016125"/>
              <a:gd name="connsiteX5" fmla="*/ 0 w 2520280"/>
              <a:gd name="connsiteY5" fmla="*/ 0 h 2016125"/>
              <a:gd name="connsiteX0" fmla="*/ 0 w 2647501"/>
              <a:gd name="connsiteY0" fmla="*/ 0 h 2016125"/>
              <a:gd name="connsiteX1" fmla="*/ 1512218 w 2647501"/>
              <a:gd name="connsiteY1" fmla="*/ 0 h 2016125"/>
              <a:gd name="connsiteX2" fmla="*/ 2647501 w 2647501"/>
              <a:gd name="connsiteY2" fmla="*/ 1214797 h 2016125"/>
              <a:gd name="connsiteX3" fmla="*/ 1512218 w 2647501"/>
              <a:gd name="connsiteY3" fmla="*/ 2016125 h 2016125"/>
              <a:gd name="connsiteX4" fmla="*/ 0 w 2647501"/>
              <a:gd name="connsiteY4" fmla="*/ 2016125 h 2016125"/>
              <a:gd name="connsiteX5" fmla="*/ 0 w 2647501"/>
              <a:gd name="connsiteY5" fmla="*/ 0 h 2016125"/>
              <a:gd name="connsiteX0" fmla="*/ 0 w 2647501"/>
              <a:gd name="connsiteY0" fmla="*/ 0 h 2421642"/>
              <a:gd name="connsiteX1" fmla="*/ 1512218 w 2647501"/>
              <a:gd name="connsiteY1" fmla="*/ 0 h 2421642"/>
              <a:gd name="connsiteX2" fmla="*/ 2647501 w 2647501"/>
              <a:gd name="connsiteY2" fmla="*/ 1214797 h 2421642"/>
              <a:gd name="connsiteX3" fmla="*/ 1512218 w 2647501"/>
              <a:gd name="connsiteY3" fmla="*/ 2421642 h 2421642"/>
              <a:gd name="connsiteX4" fmla="*/ 0 w 2647501"/>
              <a:gd name="connsiteY4" fmla="*/ 2016125 h 2421642"/>
              <a:gd name="connsiteX5" fmla="*/ 0 w 2647501"/>
              <a:gd name="connsiteY5" fmla="*/ 0 h 2421642"/>
              <a:gd name="connsiteX0" fmla="*/ 7952 w 2655453"/>
              <a:gd name="connsiteY0" fmla="*/ 0 h 2437544"/>
              <a:gd name="connsiteX1" fmla="*/ 1520170 w 2655453"/>
              <a:gd name="connsiteY1" fmla="*/ 0 h 2437544"/>
              <a:gd name="connsiteX2" fmla="*/ 2655453 w 2655453"/>
              <a:gd name="connsiteY2" fmla="*/ 1214797 h 2437544"/>
              <a:gd name="connsiteX3" fmla="*/ 1520170 w 2655453"/>
              <a:gd name="connsiteY3" fmla="*/ 2421642 h 2437544"/>
              <a:gd name="connsiteX4" fmla="*/ 0 w 2655453"/>
              <a:gd name="connsiteY4" fmla="*/ 2437544 h 2437544"/>
              <a:gd name="connsiteX5" fmla="*/ 7952 w 2655453"/>
              <a:gd name="connsiteY5" fmla="*/ 0 h 2437544"/>
              <a:gd name="connsiteX0" fmla="*/ 7952 w 2655453"/>
              <a:gd name="connsiteY0" fmla="*/ 0 h 2437544"/>
              <a:gd name="connsiteX1" fmla="*/ 1520170 w 2655453"/>
              <a:gd name="connsiteY1" fmla="*/ 0 h 2437544"/>
              <a:gd name="connsiteX2" fmla="*/ 2655453 w 2655453"/>
              <a:gd name="connsiteY2" fmla="*/ 1214797 h 2437544"/>
              <a:gd name="connsiteX3" fmla="*/ 1536073 w 2655453"/>
              <a:gd name="connsiteY3" fmla="*/ 2429593 h 2437544"/>
              <a:gd name="connsiteX4" fmla="*/ 0 w 2655453"/>
              <a:gd name="connsiteY4" fmla="*/ 2437544 h 2437544"/>
              <a:gd name="connsiteX5" fmla="*/ 7952 w 2655453"/>
              <a:gd name="connsiteY5" fmla="*/ 0 h 2437544"/>
              <a:gd name="connsiteX0" fmla="*/ 675861 w 2655453"/>
              <a:gd name="connsiteY0" fmla="*/ 0 h 2437544"/>
              <a:gd name="connsiteX1" fmla="*/ 1520170 w 2655453"/>
              <a:gd name="connsiteY1" fmla="*/ 0 h 2437544"/>
              <a:gd name="connsiteX2" fmla="*/ 2655453 w 2655453"/>
              <a:gd name="connsiteY2" fmla="*/ 1214797 h 2437544"/>
              <a:gd name="connsiteX3" fmla="*/ 1536073 w 2655453"/>
              <a:gd name="connsiteY3" fmla="*/ 2429593 h 2437544"/>
              <a:gd name="connsiteX4" fmla="*/ 0 w 2655453"/>
              <a:gd name="connsiteY4" fmla="*/ 2437544 h 2437544"/>
              <a:gd name="connsiteX5" fmla="*/ 675861 w 2655453"/>
              <a:gd name="connsiteY5" fmla="*/ 0 h 2437544"/>
              <a:gd name="connsiteX0" fmla="*/ 55660 w 2035252"/>
              <a:gd name="connsiteY0" fmla="*/ 0 h 2445495"/>
              <a:gd name="connsiteX1" fmla="*/ 899969 w 2035252"/>
              <a:gd name="connsiteY1" fmla="*/ 0 h 2445495"/>
              <a:gd name="connsiteX2" fmla="*/ 2035252 w 2035252"/>
              <a:gd name="connsiteY2" fmla="*/ 1214797 h 2445495"/>
              <a:gd name="connsiteX3" fmla="*/ 915872 w 2035252"/>
              <a:gd name="connsiteY3" fmla="*/ 2429593 h 2445495"/>
              <a:gd name="connsiteX4" fmla="*/ 0 w 2035252"/>
              <a:gd name="connsiteY4" fmla="*/ 2445495 h 2445495"/>
              <a:gd name="connsiteX5" fmla="*/ 55660 w 2035252"/>
              <a:gd name="connsiteY5" fmla="*/ 0 h 2445495"/>
              <a:gd name="connsiteX0" fmla="*/ 352 w 2043555"/>
              <a:gd name="connsiteY0" fmla="*/ 0 h 2461398"/>
              <a:gd name="connsiteX1" fmla="*/ 908272 w 2043555"/>
              <a:gd name="connsiteY1" fmla="*/ 15903 h 2461398"/>
              <a:gd name="connsiteX2" fmla="*/ 2043555 w 2043555"/>
              <a:gd name="connsiteY2" fmla="*/ 1230700 h 2461398"/>
              <a:gd name="connsiteX3" fmla="*/ 924175 w 2043555"/>
              <a:gd name="connsiteY3" fmla="*/ 2445496 h 2461398"/>
              <a:gd name="connsiteX4" fmla="*/ 8303 w 2043555"/>
              <a:gd name="connsiteY4" fmla="*/ 2461398 h 2461398"/>
              <a:gd name="connsiteX5" fmla="*/ 352 w 2043555"/>
              <a:gd name="connsiteY5" fmla="*/ 0 h 2461398"/>
              <a:gd name="connsiteX0" fmla="*/ 170 w 2059276"/>
              <a:gd name="connsiteY0" fmla="*/ 7951 h 2445495"/>
              <a:gd name="connsiteX1" fmla="*/ 923993 w 2059276"/>
              <a:gd name="connsiteY1" fmla="*/ 0 h 2445495"/>
              <a:gd name="connsiteX2" fmla="*/ 2059276 w 2059276"/>
              <a:gd name="connsiteY2" fmla="*/ 1214797 h 2445495"/>
              <a:gd name="connsiteX3" fmla="*/ 939896 w 2059276"/>
              <a:gd name="connsiteY3" fmla="*/ 2429593 h 2445495"/>
              <a:gd name="connsiteX4" fmla="*/ 24024 w 2059276"/>
              <a:gd name="connsiteY4" fmla="*/ 2445495 h 2445495"/>
              <a:gd name="connsiteX5" fmla="*/ 170 w 2059276"/>
              <a:gd name="connsiteY5" fmla="*/ 7951 h 2445495"/>
              <a:gd name="connsiteX0" fmla="*/ 170 w 2059276"/>
              <a:gd name="connsiteY0" fmla="*/ 7951 h 2445495"/>
              <a:gd name="connsiteX1" fmla="*/ 923993 w 2059276"/>
              <a:gd name="connsiteY1" fmla="*/ 0 h 2445495"/>
              <a:gd name="connsiteX2" fmla="*/ 2059276 w 2059276"/>
              <a:gd name="connsiteY2" fmla="*/ 1214797 h 2445495"/>
              <a:gd name="connsiteX3" fmla="*/ 939896 w 2059276"/>
              <a:gd name="connsiteY3" fmla="*/ 2429593 h 2445495"/>
              <a:gd name="connsiteX4" fmla="*/ 173237 w 2059276"/>
              <a:gd name="connsiteY4" fmla="*/ 2444022 h 2445495"/>
              <a:gd name="connsiteX5" fmla="*/ 24024 w 2059276"/>
              <a:gd name="connsiteY5" fmla="*/ 2445495 h 2445495"/>
              <a:gd name="connsiteX6" fmla="*/ 170 w 2059276"/>
              <a:gd name="connsiteY6" fmla="*/ 7951 h 2445495"/>
              <a:gd name="connsiteX0" fmla="*/ 170 w 2059276"/>
              <a:gd name="connsiteY0" fmla="*/ 7951 h 2445495"/>
              <a:gd name="connsiteX1" fmla="*/ 143972 w 2059276"/>
              <a:gd name="connsiteY1" fmla="*/ 0 h 2445495"/>
              <a:gd name="connsiteX2" fmla="*/ 923993 w 2059276"/>
              <a:gd name="connsiteY2" fmla="*/ 0 h 2445495"/>
              <a:gd name="connsiteX3" fmla="*/ 2059276 w 2059276"/>
              <a:gd name="connsiteY3" fmla="*/ 1214797 h 2445495"/>
              <a:gd name="connsiteX4" fmla="*/ 939896 w 2059276"/>
              <a:gd name="connsiteY4" fmla="*/ 2429593 h 2445495"/>
              <a:gd name="connsiteX5" fmla="*/ 173237 w 2059276"/>
              <a:gd name="connsiteY5" fmla="*/ 2444022 h 2445495"/>
              <a:gd name="connsiteX6" fmla="*/ 24024 w 2059276"/>
              <a:gd name="connsiteY6" fmla="*/ 2445495 h 2445495"/>
              <a:gd name="connsiteX7" fmla="*/ 170 w 2059276"/>
              <a:gd name="connsiteY7" fmla="*/ 7951 h 2445495"/>
              <a:gd name="connsiteX0" fmla="*/ 4597 w 2039849"/>
              <a:gd name="connsiteY0" fmla="*/ 2445495 h 2445495"/>
              <a:gd name="connsiteX1" fmla="*/ 124545 w 2039849"/>
              <a:gd name="connsiteY1" fmla="*/ 0 h 2445495"/>
              <a:gd name="connsiteX2" fmla="*/ 904566 w 2039849"/>
              <a:gd name="connsiteY2" fmla="*/ 0 h 2445495"/>
              <a:gd name="connsiteX3" fmla="*/ 2039849 w 2039849"/>
              <a:gd name="connsiteY3" fmla="*/ 1214797 h 2445495"/>
              <a:gd name="connsiteX4" fmla="*/ 920469 w 2039849"/>
              <a:gd name="connsiteY4" fmla="*/ 2429593 h 2445495"/>
              <a:gd name="connsiteX5" fmla="*/ 153810 w 2039849"/>
              <a:gd name="connsiteY5" fmla="*/ 2444022 h 2445495"/>
              <a:gd name="connsiteX6" fmla="*/ 4597 w 2039849"/>
              <a:gd name="connsiteY6" fmla="*/ 2445495 h 2445495"/>
              <a:gd name="connsiteX0" fmla="*/ 29265 w 1915304"/>
              <a:gd name="connsiteY0" fmla="*/ 2444022 h 2444022"/>
              <a:gd name="connsiteX1" fmla="*/ 0 w 1915304"/>
              <a:gd name="connsiteY1" fmla="*/ 0 h 2444022"/>
              <a:gd name="connsiteX2" fmla="*/ 780021 w 1915304"/>
              <a:gd name="connsiteY2" fmla="*/ 0 h 2444022"/>
              <a:gd name="connsiteX3" fmla="*/ 1915304 w 1915304"/>
              <a:gd name="connsiteY3" fmla="*/ 1214797 h 2444022"/>
              <a:gd name="connsiteX4" fmla="*/ 795924 w 1915304"/>
              <a:gd name="connsiteY4" fmla="*/ 2429593 h 2444022"/>
              <a:gd name="connsiteX5" fmla="*/ 29265 w 1915304"/>
              <a:gd name="connsiteY5" fmla="*/ 2444022 h 2444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15304" h="2444022">
                <a:moveTo>
                  <a:pt x="29265" y="2444022"/>
                </a:moveTo>
                <a:lnTo>
                  <a:pt x="0" y="0"/>
                </a:lnTo>
                <a:lnTo>
                  <a:pt x="780021" y="0"/>
                </a:lnTo>
                <a:lnTo>
                  <a:pt x="1915304" y="1214797"/>
                </a:lnTo>
                <a:lnTo>
                  <a:pt x="795924" y="2429593"/>
                </a:lnTo>
                <a:lnTo>
                  <a:pt x="29265" y="2444022"/>
                </a:lnTo>
                <a:close/>
              </a:path>
            </a:pathLst>
          </a:custGeom>
          <a:solidFill>
            <a:srgbClr val="D2853D"/>
          </a:solidFill>
          <a:ln>
            <a:solidFill>
              <a:srgbClr val="D285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10" name="ZoneTexte 9"/>
          <p:cNvSpPr txBox="1">
            <a:spLocks noChangeArrowheads="1"/>
          </p:cNvSpPr>
          <p:nvPr/>
        </p:nvSpPr>
        <p:spPr bwMode="auto">
          <a:xfrm>
            <a:off x="2428875" y="1865313"/>
            <a:ext cx="42783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fr-FR" sz="2800" b="1" dirty="0">
                <a:latin typeface="Roboto Black" pitchFamily="2" charset="0"/>
              </a:rPr>
              <a:t>Merci de votre attention !</a:t>
            </a:r>
          </a:p>
        </p:txBody>
      </p:sp>
      <p:sp>
        <p:nvSpPr>
          <p:cNvPr id="11" name="ZoneTexte 10"/>
          <p:cNvSpPr txBox="1">
            <a:spLocks noChangeArrowheads="1"/>
          </p:cNvSpPr>
          <p:nvPr/>
        </p:nvSpPr>
        <p:spPr bwMode="auto">
          <a:xfrm>
            <a:off x="179388" y="3324225"/>
            <a:ext cx="10763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fr-FR" sz="1400" b="1" dirty="0">
                <a:solidFill>
                  <a:srgbClr val="3F3F3F"/>
                </a:solidFill>
                <a:latin typeface="Roboto" pitchFamily="2" charset="0"/>
              </a:rPr>
              <a:t>Contacts</a:t>
            </a:r>
            <a:r>
              <a:rPr lang="fr-FR" b="1" dirty="0">
                <a:solidFill>
                  <a:srgbClr val="3F3F3F"/>
                </a:solidFill>
              </a:rPr>
              <a:t> : </a:t>
            </a:r>
          </a:p>
        </p:txBody>
      </p:sp>
      <p:sp>
        <p:nvSpPr>
          <p:cNvPr id="39" name="Espace réservé du texte 12"/>
          <p:cNvSpPr>
            <a:spLocks noGrp="1"/>
          </p:cNvSpPr>
          <p:nvPr>
            <p:ph type="body" sz="quarter" idx="10"/>
          </p:nvPr>
        </p:nvSpPr>
        <p:spPr>
          <a:xfrm>
            <a:off x="251520" y="4443958"/>
            <a:ext cx="5400600" cy="288032"/>
          </a:xfrm>
        </p:spPr>
        <p:txBody>
          <a:bodyPr anchor="ctr"/>
          <a:lstStyle>
            <a:lvl1pPr marL="0" indent="0" algn="l">
              <a:buNone/>
              <a:defRPr lang="fr-FR" sz="1100" b="1" kern="1200" baseline="0" dirty="0">
                <a:solidFill>
                  <a:srgbClr val="156D88"/>
                </a:solidFill>
                <a:latin typeface="Roboto" pitchFamily="2" charset="0"/>
                <a:ea typeface="Roboto" pitchFamily="2" charset="0"/>
                <a:cs typeface="Roboto" pitchFamily="2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2" name="Espace réservé du texte 12"/>
          <p:cNvSpPr>
            <a:spLocks noGrp="1"/>
          </p:cNvSpPr>
          <p:nvPr>
            <p:ph type="body" sz="quarter" idx="11"/>
          </p:nvPr>
        </p:nvSpPr>
        <p:spPr>
          <a:xfrm>
            <a:off x="251520" y="4083943"/>
            <a:ext cx="5400600" cy="288032"/>
          </a:xfrm>
        </p:spPr>
        <p:txBody>
          <a:bodyPr anchor="ctr"/>
          <a:lstStyle>
            <a:lvl1pPr marL="0" indent="0" algn="l">
              <a:buNone/>
              <a:defRPr lang="fr-FR" sz="1100" b="1" kern="1200" baseline="0" dirty="0">
                <a:solidFill>
                  <a:srgbClr val="156D88"/>
                </a:solidFill>
                <a:latin typeface="Roboto" pitchFamily="2" charset="0"/>
                <a:ea typeface="Roboto" pitchFamily="2" charset="0"/>
                <a:cs typeface="Roboto" pitchFamily="2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4" name="Espace réservé du texte 12"/>
          <p:cNvSpPr>
            <a:spLocks noGrp="1"/>
          </p:cNvSpPr>
          <p:nvPr>
            <p:ph type="body" sz="quarter" idx="12"/>
          </p:nvPr>
        </p:nvSpPr>
        <p:spPr>
          <a:xfrm>
            <a:off x="251520" y="3723878"/>
            <a:ext cx="5400600" cy="288032"/>
          </a:xfrm>
        </p:spPr>
        <p:txBody>
          <a:bodyPr anchor="ctr"/>
          <a:lstStyle>
            <a:lvl1pPr marL="0" indent="0" algn="l">
              <a:buNone/>
              <a:defRPr lang="fr-FR" sz="1100" b="1" kern="1200" baseline="0" dirty="0">
                <a:solidFill>
                  <a:srgbClr val="156D88"/>
                </a:solidFill>
                <a:latin typeface="Roboto" pitchFamily="2" charset="0"/>
                <a:ea typeface="Roboto" pitchFamily="2" charset="0"/>
                <a:cs typeface="Roboto" pitchFamily="2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6118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5"/>
          <p:cNvSpPr>
            <a:spLocks noGrp="1"/>
          </p:cNvSpPr>
          <p:nvPr>
            <p:ph type="sldNum" sz="quarter" idx="10"/>
          </p:nvPr>
        </p:nvSpPr>
        <p:spPr>
          <a:xfrm>
            <a:off x="6732588" y="4776788"/>
            <a:ext cx="2133600" cy="274637"/>
          </a:xfrm>
        </p:spPr>
        <p:txBody>
          <a:bodyPr/>
          <a:lstStyle>
            <a:lvl1pPr>
              <a:defRPr b="1">
                <a:solidFill>
                  <a:srgbClr val="D2853D"/>
                </a:solidFill>
              </a:defRPr>
            </a:lvl1pPr>
          </a:lstStyle>
          <a:p>
            <a:pPr>
              <a:defRPr/>
            </a:pPr>
            <a:fld id="{B4D5E70B-A73D-49FE-92F5-77FF2B3878A0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39227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v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4533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v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3899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v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2394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Modifiez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D13A1C9-E9F1-40C5-BF26-8A827FE564C2}" type="datetime1">
              <a:rPr lang="fr-FR"/>
              <a:pPr>
                <a:defRPr/>
              </a:pPr>
              <a:t>15/09/2020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93DE580-D0CA-4234-8CC2-21DE9324677D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5" r:id="rId1"/>
    <p:sldLayoutId id="2147484026" r:id="rId2"/>
    <p:sldLayoutId id="2147484027" r:id="rId3"/>
    <p:sldLayoutId id="2147484028" r:id="rId4"/>
    <p:sldLayoutId id="2147484029" r:id="rId5"/>
    <p:sldLayoutId id="2147484030" r:id="rId6"/>
    <p:sldLayoutId id="2147484031" r:id="rId7"/>
    <p:sldLayoutId id="2147484032" r:id="rId8"/>
    <p:sldLayoutId id="2147484033" r:id="rId9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Roboto Black" pitchFamily="2" charset="0"/>
          <a:ea typeface="Roboto Black" pitchFamily="2" charset="0"/>
          <a:cs typeface="Roboto Black" pitchFamily="2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Roboto Black" pitchFamily="2" charset="0"/>
          <a:ea typeface="Roboto Black" pitchFamily="2" charset="0"/>
          <a:cs typeface="Roboto Black" pitchFamily="2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Roboto Black" pitchFamily="2" charset="0"/>
          <a:ea typeface="Roboto Black" pitchFamily="2" charset="0"/>
          <a:cs typeface="Roboto Black" pitchFamily="2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Roboto Black" pitchFamily="2" charset="0"/>
          <a:ea typeface="Roboto Black" pitchFamily="2" charset="0"/>
          <a:cs typeface="Roboto Black" pitchFamily="2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Roboto Black" pitchFamily="2" charset="0"/>
          <a:ea typeface="Roboto Black" pitchFamily="2" charset="0"/>
          <a:cs typeface="Roboto Black" pitchFamily="2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3F3F3F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3F3F3F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3F3F3F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3F3F3F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3F3F3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re 1"/>
          <p:cNvSpPr>
            <a:spLocks noGrp="1"/>
          </p:cNvSpPr>
          <p:nvPr>
            <p:ph type="ctrTitle"/>
          </p:nvPr>
        </p:nvSpPr>
        <p:spPr>
          <a:xfrm>
            <a:off x="1863725" y="1712913"/>
            <a:ext cx="5416550" cy="1063625"/>
          </a:xfrm>
        </p:spPr>
        <p:txBody>
          <a:bodyPr/>
          <a:lstStyle/>
          <a:p>
            <a:pPr eaLnBrk="1" hangingPunct="1"/>
            <a:r>
              <a:rPr lang="fr-FR" dirty="0"/>
              <a:t>Téléprocédure Asf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1403350" y="3579813"/>
            <a:ext cx="6337300" cy="360362"/>
          </a:xfrm>
        </p:spPr>
        <p:txBody>
          <a:bodyPr/>
          <a:lstStyle/>
          <a:p>
            <a:pPr>
              <a:defRPr/>
            </a:pPr>
            <a:r>
              <a:rPr lang="fr-FR" dirty="0"/>
              <a:t>29 Juin 2020</a:t>
            </a:r>
          </a:p>
          <a:p>
            <a:pPr eaLnBrk="1" hangingPunct="1">
              <a:defRPr/>
            </a:pPr>
            <a:endParaRPr lang="fr-FR" dirty="0"/>
          </a:p>
        </p:txBody>
      </p:sp>
      <p:sp>
        <p:nvSpPr>
          <p:cNvPr id="11268" name="Espace réservé du texte 3"/>
          <p:cNvSpPr>
            <a:spLocks noGrp="1"/>
          </p:cNvSpPr>
          <p:nvPr>
            <p:ph type="body" sz="quarter" idx="11"/>
          </p:nvPr>
        </p:nvSpPr>
        <p:spPr>
          <a:xfrm>
            <a:off x="1899320" y="2859782"/>
            <a:ext cx="5400675" cy="287337"/>
          </a:xfrm>
        </p:spPr>
        <p:txBody>
          <a:bodyPr/>
          <a:lstStyle/>
          <a:p>
            <a:pPr eaLnBrk="1" hangingPunct="1"/>
            <a:r>
              <a:rPr lang="fr-FR" dirty="0"/>
              <a:t>Caf.fr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re 1"/>
          <p:cNvSpPr>
            <a:spLocks noGrp="1"/>
          </p:cNvSpPr>
          <p:nvPr>
            <p:ph type="title"/>
          </p:nvPr>
        </p:nvSpPr>
        <p:spPr>
          <a:xfrm>
            <a:off x="971550" y="103188"/>
            <a:ext cx="7715250" cy="565150"/>
          </a:xfrm>
        </p:spPr>
        <p:txBody>
          <a:bodyPr/>
          <a:lstStyle/>
          <a:p>
            <a:r>
              <a:rPr lang="fr-FR" dirty="0"/>
              <a:t>2. La démarche en ligne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C851D9-955E-4483-9BFE-D87A1AFCA6CD}" type="slidenum">
              <a:rPr lang="fr-FR" smtClean="0"/>
              <a:pPr>
                <a:defRPr/>
              </a:pPr>
              <a:t>10</a:t>
            </a:fld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B417E77-1EF6-47B3-8BBD-81305DAB498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62206" y="1563638"/>
            <a:ext cx="3744416" cy="2902585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FFCEC6DB-2D6B-4F9E-92BE-392DBB1A7A26}"/>
              </a:ext>
            </a:extLst>
          </p:cNvPr>
          <p:cNvSpPr txBox="1"/>
          <p:nvPr/>
        </p:nvSpPr>
        <p:spPr>
          <a:xfrm>
            <a:off x="348" y="843558"/>
            <a:ext cx="9108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156D88"/>
                </a:solidFill>
              </a:rPr>
              <a:t>Comme pour chaque téléprocédure,</a:t>
            </a:r>
            <a:r>
              <a:rPr lang="fr-FR" b="1" dirty="0">
                <a:solidFill>
                  <a:srgbClr val="156D88"/>
                </a:solidFill>
              </a:rPr>
              <a:t> </a:t>
            </a:r>
            <a:r>
              <a:rPr lang="fr-FR" dirty="0">
                <a:solidFill>
                  <a:srgbClr val="156D88"/>
                </a:solidFill>
              </a:rPr>
              <a:t>une Pop up de confirmation ou modification du profil: 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C82BCF47-657A-4EE2-82B7-BB282DE7AAA7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5292080" y="1347614"/>
            <a:ext cx="3056946" cy="3653611"/>
          </a:xfrm>
          <a:prstGeom prst="rect">
            <a:avLst/>
          </a:prstGeom>
        </p:spPr>
      </p:pic>
      <p:sp>
        <p:nvSpPr>
          <p:cNvPr id="6" name="Flèche : droite 5">
            <a:extLst>
              <a:ext uri="{FF2B5EF4-FFF2-40B4-BE49-F238E27FC236}">
                <a16:creationId xmlns:a16="http://schemas.microsoft.com/office/drawing/2014/main" id="{C7248F71-1200-4871-9FD2-98B149B4A104}"/>
              </a:ext>
            </a:extLst>
          </p:cNvPr>
          <p:cNvSpPr/>
          <p:nvPr/>
        </p:nvSpPr>
        <p:spPr>
          <a:xfrm>
            <a:off x="4135551" y="2571750"/>
            <a:ext cx="978408" cy="484632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302662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8F162F6-A35A-4422-B20B-6F8FE0E67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2. La démarche en ligne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E114EE7-3593-4323-ACAA-659FADF62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AC4AAD-0306-478B-9209-DB8791A94233}" type="slidenum">
              <a:rPr lang="fr-FR" smtClean="0"/>
              <a:pPr>
                <a:defRPr/>
              </a:pPr>
              <a:t>11</a:t>
            </a:fld>
            <a:endParaRPr lang="fr-FR" dirty="0"/>
          </a:p>
        </p:txBody>
      </p:sp>
      <p:pic>
        <p:nvPicPr>
          <p:cNvPr id="5" name="Image 5">
            <a:extLst>
              <a:ext uri="{FF2B5EF4-FFF2-40B4-BE49-F238E27FC236}">
                <a16:creationId xmlns:a16="http://schemas.microsoft.com/office/drawing/2014/main" id="{4D7B0532-A1FA-402C-AA4D-014FE86A40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363239"/>
            <a:ext cx="4246439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9B0BED25-4FE5-42B3-82C0-09046D93F743}"/>
              </a:ext>
            </a:extLst>
          </p:cNvPr>
          <p:cNvSpPr txBox="1"/>
          <p:nvPr/>
        </p:nvSpPr>
        <p:spPr>
          <a:xfrm>
            <a:off x="35496" y="843558"/>
            <a:ext cx="9073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156D88"/>
                </a:solidFill>
              </a:rPr>
              <a:t>Comme pour chaque téléprocédure, avant de commencer, il est indiqué à l’allocataire les éléments dont il aura besoin:</a:t>
            </a:r>
          </a:p>
        </p:txBody>
      </p:sp>
    </p:spTree>
    <p:extLst>
      <p:ext uri="{BB962C8B-B14F-4D97-AF65-F5344CB8AC3E}">
        <p14:creationId xmlns:p14="http://schemas.microsoft.com/office/powerpoint/2010/main" val="41801451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re 1"/>
          <p:cNvSpPr>
            <a:spLocks noGrp="1"/>
          </p:cNvSpPr>
          <p:nvPr>
            <p:ph type="title"/>
          </p:nvPr>
        </p:nvSpPr>
        <p:spPr>
          <a:xfrm>
            <a:off x="971550" y="103188"/>
            <a:ext cx="7715250" cy="565150"/>
          </a:xfrm>
        </p:spPr>
        <p:txBody>
          <a:bodyPr/>
          <a:lstStyle/>
          <a:p>
            <a:r>
              <a:rPr lang="fr-FR" dirty="0"/>
              <a:t>2. La démarche en ligne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C851D9-955E-4483-9BFE-D87A1AFCA6CD}" type="slidenum">
              <a:rPr lang="fr-FR" smtClean="0"/>
              <a:pPr>
                <a:defRPr/>
              </a:pPr>
              <a:t>12</a:t>
            </a:fld>
            <a:endParaRPr lang="fr-FR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E06E67F-1DF9-4FF9-A006-9C76048D2CD4}"/>
              </a:ext>
            </a:extLst>
          </p:cNvPr>
          <p:cNvSpPr/>
          <p:nvPr/>
        </p:nvSpPr>
        <p:spPr>
          <a:xfrm>
            <a:off x="35496" y="843558"/>
            <a:ext cx="9001000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dirty="0">
                <a:solidFill>
                  <a:srgbClr val="156D88"/>
                </a:solidFill>
              </a:rPr>
              <a:t>Sont ensuite présentés les enfants ouvrant droit à l’Asf en fonction de la situation familiale :</a:t>
            </a:r>
          </a:p>
          <a:p>
            <a:pPr>
              <a:defRPr/>
            </a:pPr>
            <a:endParaRPr lang="fr-FR" dirty="0"/>
          </a:p>
          <a:p>
            <a:pPr>
              <a:defRPr/>
            </a:pPr>
            <a:endParaRPr lang="fr-FR" dirty="0"/>
          </a:p>
          <a:p>
            <a:pPr>
              <a:defRPr/>
            </a:pPr>
            <a:endParaRPr lang="fr-FR" dirty="0"/>
          </a:p>
          <a:p>
            <a:pPr>
              <a:defRPr/>
            </a:pPr>
            <a:endParaRPr lang="fr-FR" dirty="0"/>
          </a:p>
          <a:p>
            <a:pPr>
              <a:defRPr/>
            </a:pPr>
            <a:endParaRPr lang="fr-FR" dirty="0"/>
          </a:p>
          <a:p>
            <a:pPr>
              <a:defRPr/>
            </a:pPr>
            <a:endParaRPr lang="fr-FR" dirty="0"/>
          </a:p>
          <a:p>
            <a:pPr>
              <a:defRPr/>
            </a:pPr>
            <a:endParaRPr lang="fr-FR" dirty="0"/>
          </a:p>
          <a:p>
            <a:pPr>
              <a:defRPr/>
            </a:pPr>
            <a:endParaRPr lang="fr-FR" dirty="0"/>
          </a:p>
          <a:p>
            <a:pPr>
              <a:defRPr/>
            </a:pPr>
            <a:endParaRPr lang="fr-FR" dirty="0"/>
          </a:p>
          <a:p>
            <a:pPr>
              <a:defRPr/>
            </a:pPr>
            <a:endParaRPr lang="fr-FR" dirty="0"/>
          </a:p>
          <a:p>
            <a:pPr>
              <a:defRPr/>
            </a:pPr>
            <a:endParaRPr lang="fr-FR" dirty="0"/>
          </a:p>
          <a:p>
            <a:pPr>
              <a:defRPr/>
            </a:pPr>
            <a:r>
              <a:rPr lang="fr-FR" sz="1400" dirty="0">
                <a:solidFill>
                  <a:srgbClr val="156D88"/>
                </a:solidFill>
              </a:rPr>
              <a:t>Si  situation de couple, les enfants dont le lien de parenté est direct avec les deux parents, ne sont pas présentés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8DC736F8-BA25-4FD6-A35E-81EC571BBAF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339752" y="1491630"/>
            <a:ext cx="4608552" cy="246186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26DCB07-125B-4CE3-B6A3-AA2840FE287E}"/>
              </a:ext>
            </a:extLst>
          </p:cNvPr>
          <p:cNvSpPr/>
          <p:nvPr/>
        </p:nvSpPr>
        <p:spPr>
          <a:xfrm>
            <a:off x="3491880" y="3189483"/>
            <a:ext cx="2232248" cy="261847"/>
          </a:xfrm>
          <a:prstGeom prst="rect">
            <a:avLst/>
          </a:prstGeom>
          <a:noFill/>
          <a:ln>
            <a:solidFill>
              <a:srgbClr val="D285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979360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3132E92-225A-4609-BE97-13B979E6A5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2. La démarche en ligne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6E5EFEE-98DE-42B3-A9A0-4B203909B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AC4AAD-0306-478B-9209-DB8791A94233}" type="slidenum">
              <a:rPr lang="fr-FR" smtClean="0"/>
              <a:pPr>
                <a:defRPr/>
              </a:pPr>
              <a:t>13</a:t>
            </a:fld>
            <a:endParaRPr lang="fr-FR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C62C8E9-2548-43A6-A7B4-C26990918D92}"/>
              </a:ext>
            </a:extLst>
          </p:cNvPr>
          <p:cNvSpPr/>
          <p:nvPr/>
        </p:nvSpPr>
        <p:spPr>
          <a:xfrm>
            <a:off x="9204" y="795409"/>
            <a:ext cx="88569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dirty="0">
                <a:solidFill>
                  <a:srgbClr val="156D88"/>
                </a:solidFill>
              </a:rPr>
              <a:t>Si l’enfant sélectionné n’est pas reconnu par l’autre parent ou si l’autre parent est décédé : 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D3F0894E-7222-4BF1-98F1-8B287FD59F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540" y="1643342"/>
            <a:ext cx="3345470" cy="1856816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8EE58459-2FA3-4880-ADAE-7E1AA5CF7A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356139"/>
            <a:ext cx="3558848" cy="215541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32D487D-B318-4B79-A952-309B6BDCFEB3}"/>
              </a:ext>
            </a:extLst>
          </p:cNvPr>
          <p:cNvSpPr/>
          <p:nvPr/>
        </p:nvSpPr>
        <p:spPr>
          <a:xfrm>
            <a:off x="724336" y="2755578"/>
            <a:ext cx="391280" cy="192326"/>
          </a:xfrm>
          <a:prstGeom prst="rect">
            <a:avLst/>
          </a:prstGeom>
          <a:noFill/>
          <a:ln>
            <a:solidFill>
              <a:srgbClr val="D285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90DCB8D-2B4C-4F9D-B6DA-6602F8573846}"/>
              </a:ext>
            </a:extLst>
          </p:cNvPr>
          <p:cNvSpPr/>
          <p:nvPr/>
        </p:nvSpPr>
        <p:spPr>
          <a:xfrm>
            <a:off x="4716016" y="3117334"/>
            <a:ext cx="311264" cy="216024"/>
          </a:xfrm>
          <a:prstGeom prst="rect">
            <a:avLst/>
          </a:prstGeom>
          <a:noFill/>
          <a:ln>
            <a:solidFill>
              <a:srgbClr val="D285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2" name="Rectangle : coins arrondis 21">
            <a:extLst>
              <a:ext uri="{FF2B5EF4-FFF2-40B4-BE49-F238E27FC236}">
                <a16:creationId xmlns:a16="http://schemas.microsoft.com/office/drawing/2014/main" id="{5D577456-0CD5-480C-981A-C4A6740B7091}"/>
              </a:ext>
            </a:extLst>
          </p:cNvPr>
          <p:cNvSpPr/>
          <p:nvPr/>
        </p:nvSpPr>
        <p:spPr>
          <a:xfrm>
            <a:off x="2771800" y="4126109"/>
            <a:ext cx="2520280" cy="9144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D285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fr-FR" dirty="0">
                <a:solidFill>
                  <a:srgbClr val="D2853D"/>
                </a:solidFill>
              </a:rPr>
              <a:t>Fin de la téléprocédure</a:t>
            </a:r>
          </a:p>
        </p:txBody>
      </p:sp>
      <p:cxnSp>
        <p:nvCxnSpPr>
          <p:cNvPr id="24" name="Connecteur droit avec flèche 23">
            <a:extLst>
              <a:ext uri="{FF2B5EF4-FFF2-40B4-BE49-F238E27FC236}">
                <a16:creationId xmlns:a16="http://schemas.microsoft.com/office/drawing/2014/main" id="{1AB8AD38-26E9-4F98-B92D-FCD8EF4E874D}"/>
              </a:ext>
            </a:extLst>
          </p:cNvPr>
          <p:cNvCxnSpPr>
            <a:cxnSpLocks/>
            <a:endCxn id="22" idx="0"/>
          </p:cNvCxnSpPr>
          <p:nvPr/>
        </p:nvCxnSpPr>
        <p:spPr>
          <a:xfrm>
            <a:off x="1115616" y="2947904"/>
            <a:ext cx="2916324" cy="11782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>
            <a:extLst>
              <a:ext uri="{FF2B5EF4-FFF2-40B4-BE49-F238E27FC236}">
                <a16:creationId xmlns:a16="http://schemas.microsoft.com/office/drawing/2014/main" id="{3345CE9D-224E-48A6-9266-CB923E66F4F5}"/>
              </a:ext>
            </a:extLst>
          </p:cNvPr>
          <p:cNvCxnSpPr>
            <a:cxnSpLocks/>
            <a:endCxn id="22" idx="0"/>
          </p:cNvCxnSpPr>
          <p:nvPr/>
        </p:nvCxnSpPr>
        <p:spPr>
          <a:xfrm flipH="1">
            <a:off x="4031940" y="3361630"/>
            <a:ext cx="684076" cy="7644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73186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3132E92-225A-4609-BE97-13B979E6A5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2. La démarche en ligne</a:t>
            </a:r>
          </a:p>
        </p:txBody>
      </p:sp>
      <p:pic>
        <p:nvPicPr>
          <p:cNvPr id="7" name="Image 9">
            <a:extLst>
              <a:ext uri="{FF2B5EF4-FFF2-40B4-BE49-F238E27FC236}">
                <a16:creationId xmlns:a16="http://schemas.microsoft.com/office/drawing/2014/main" id="{8DBC9DDF-7005-4B34-8C72-8D0CE2AB25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34"/>
          <a:stretch>
            <a:fillRect/>
          </a:stretch>
        </p:blipFill>
        <p:spPr bwMode="auto">
          <a:xfrm>
            <a:off x="5821901" y="1793032"/>
            <a:ext cx="3271254" cy="3350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605A4B3D-99B1-4C2D-ACD9-F335767A8E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788" y="1131590"/>
            <a:ext cx="3399335" cy="2549401"/>
          </a:xfrm>
          <a:prstGeom prst="rect">
            <a:avLst/>
          </a:prstGeom>
          <a:ln>
            <a:noFill/>
          </a:ln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C530E1B0-D949-4537-B40D-906BB680BDC1}"/>
              </a:ext>
            </a:extLst>
          </p:cNvPr>
          <p:cNvSpPr txBox="1"/>
          <p:nvPr/>
        </p:nvSpPr>
        <p:spPr>
          <a:xfrm>
            <a:off x="5328" y="746768"/>
            <a:ext cx="6150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accent1"/>
                </a:solidFill>
              </a:rPr>
              <a:t>Si l’enfant est reconnu et l’autre parent n’est pas décédé :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5A6A0C1-0373-45D0-9910-FBD50821DDA6}"/>
              </a:ext>
            </a:extLst>
          </p:cNvPr>
          <p:cNvSpPr/>
          <p:nvPr/>
        </p:nvSpPr>
        <p:spPr>
          <a:xfrm>
            <a:off x="138788" y="2634508"/>
            <a:ext cx="308324" cy="269353"/>
          </a:xfrm>
          <a:prstGeom prst="rect">
            <a:avLst/>
          </a:prstGeom>
          <a:noFill/>
          <a:ln>
            <a:solidFill>
              <a:srgbClr val="D285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9E74894-E05B-4A6C-8687-D7C56A9E5F6E}"/>
              </a:ext>
            </a:extLst>
          </p:cNvPr>
          <p:cNvSpPr/>
          <p:nvPr/>
        </p:nvSpPr>
        <p:spPr>
          <a:xfrm>
            <a:off x="447112" y="3251336"/>
            <a:ext cx="298869" cy="269353"/>
          </a:xfrm>
          <a:prstGeom prst="rect">
            <a:avLst/>
          </a:prstGeom>
          <a:noFill/>
          <a:ln>
            <a:solidFill>
              <a:srgbClr val="D285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0CF94936-1FAB-4367-863B-C63C2BB77E53}"/>
              </a:ext>
            </a:extLst>
          </p:cNvPr>
          <p:cNvCxnSpPr>
            <a:cxnSpLocks/>
          </p:cNvCxnSpPr>
          <p:nvPr/>
        </p:nvCxnSpPr>
        <p:spPr>
          <a:xfrm>
            <a:off x="1547664" y="3579862"/>
            <a:ext cx="4274237" cy="0"/>
          </a:xfrm>
          <a:prstGeom prst="straightConnector1">
            <a:avLst/>
          </a:prstGeom>
          <a:ln w="28575">
            <a:solidFill>
              <a:srgbClr val="D2853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Accolade fermante 16">
            <a:extLst>
              <a:ext uri="{FF2B5EF4-FFF2-40B4-BE49-F238E27FC236}">
                <a16:creationId xmlns:a16="http://schemas.microsoft.com/office/drawing/2014/main" id="{A98517A6-0E2D-4D5C-9536-3DF1E8744CC4}"/>
              </a:ext>
            </a:extLst>
          </p:cNvPr>
          <p:cNvSpPr/>
          <p:nvPr/>
        </p:nvSpPr>
        <p:spPr>
          <a:xfrm>
            <a:off x="1198321" y="2603265"/>
            <a:ext cx="205327" cy="91741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064A0AE3-F207-42EF-AFCA-908765DCEAA5}"/>
              </a:ext>
            </a:extLst>
          </p:cNvPr>
          <p:cNvSpPr txBox="1"/>
          <p:nvPr/>
        </p:nvSpPr>
        <p:spPr>
          <a:xfrm>
            <a:off x="2609428" y="2749506"/>
            <a:ext cx="2762069" cy="830997"/>
          </a:xfrm>
          <a:prstGeom prst="rect">
            <a:avLst/>
          </a:prstGeom>
          <a:noFill/>
          <a:ln w="28575">
            <a:solidFill>
              <a:srgbClr val="D2853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solidFill>
                  <a:schemeClr val="accent1"/>
                </a:solidFill>
              </a:rPr>
              <a:t>Poursuite de la téléprocédure:</a:t>
            </a:r>
          </a:p>
          <a:p>
            <a:pPr algn="ctr"/>
            <a:r>
              <a:rPr lang="fr-FR" sz="1600" dirty="0">
                <a:solidFill>
                  <a:schemeClr val="accent1"/>
                </a:solidFill>
              </a:rPr>
              <a:t>Complétude des coordonnées de l’autre parent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6E5EFEE-98DE-42B3-A9A0-4B203909B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AC4AAD-0306-478B-9209-DB8791A94233}" type="slidenum">
              <a:rPr lang="fr-FR" smtClean="0"/>
              <a:pPr>
                <a:defRPr/>
              </a:pPr>
              <a:t>14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428977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3132E92-225A-4609-BE97-13B979E6A5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2. La démarche en ligne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6E5EFEE-98DE-42B3-A9A0-4B203909B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AC4AAD-0306-478B-9209-DB8791A94233}" type="slidenum">
              <a:rPr lang="fr-FR" smtClean="0"/>
              <a:pPr>
                <a:defRPr/>
              </a:pPr>
              <a:t>15</a:t>
            </a:fld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AA5A9EA7-C76E-4E10-A54D-4598182740C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403648" y="1467803"/>
            <a:ext cx="5760720" cy="3308985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D3BBD442-FFFF-4AF6-AD0A-714B978FFA48}"/>
              </a:ext>
            </a:extLst>
          </p:cNvPr>
          <p:cNvSpPr txBox="1"/>
          <p:nvPr/>
        </p:nvSpPr>
        <p:spPr>
          <a:xfrm>
            <a:off x="0" y="843558"/>
            <a:ext cx="9036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accent1"/>
                </a:solidFill>
              </a:rPr>
              <a:t>Une fois les coordonnées saisies, affichage d’un questionnement sur la pension alimentaire: </a:t>
            </a:r>
          </a:p>
        </p:txBody>
      </p:sp>
    </p:spTree>
    <p:extLst>
      <p:ext uri="{BB962C8B-B14F-4D97-AF65-F5344CB8AC3E}">
        <p14:creationId xmlns:p14="http://schemas.microsoft.com/office/powerpoint/2010/main" val="1945504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3132E92-225A-4609-BE97-13B979E6A5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2. La démarche en ligne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6E5EFEE-98DE-42B3-A9A0-4B203909B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AC4AAD-0306-478B-9209-DB8791A94233}" type="slidenum">
              <a:rPr lang="fr-FR" smtClean="0"/>
              <a:pPr>
                <a:defRPr/>
              </a:pPr>
              <a:t>16</a:t>
            </a:fld>
            <a:endParaRPr lang="fr-FR" dirty="0"/>
          </a:p>
        </p:txBody>
      </p:sp>
      <p:pic>
        <p:nvPicPr>
          <p:cNvPr id="5" name="Image 6">
            <a:extLst>
              <a:ext uri="{FF2B5EF4-FFF2-40B4-BE49-F238E27FC236}">
                <a16:creationId xmlns:a16="http://schemas.microsoft.com/office/drawing/2014/main" id="{0BA6FC19-259C-4610-BC61-40C3C03438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44" y="915566"/>
            <a:ext cx="5192628" cy="4149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9A3CC12-4940-4C43-9CEF-AC2895047F2D}"/>
              </a:ext>
            </a:extLst>
          </p:cNvPr>
          <p:cNvSpPr/>
          <p:nvPr/>
        </p:nvSpPr>
        <p:spPr>
          <a:xfrm>
            <a:off x="5508104" y="1974869"/>
            <a:ext cx="345638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156D88"/>
                </a:solidFill>
              </a:rPr>
              <a:t>Lorsque cette case est sélectionnée par l’allocataire , l’intermédiation lui est proposée car l’usager dispose bien d’un jugement fixant une pension alimentaire mais celle-ci n’est pas versée par l’autre parent.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954376AA-E060-45F4-A375-D06293867F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6497" y="776064"/>
            <a:ext cx="3383573" cy="1143099"/>
          </a:xfrm>
          <a:prstGeom prst="rect">
            <a:avLst/>
          </a:prstGeom>
        </p:spPr>
      </p:pic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CE284B0C-CB14-488B-A3E6-BF7DCCF42D6B}"/>
              </a:ext>
            </a:extLst>
          </p:cNvPr>
          <p:cNvCxnSpPr>
            <a:cxnSpLocks/>
          </p:cNvCxnSpPr>
          <p:nvPr/>
        </p:nvCxnSpPr>
        <p:spPr>
          <a:xfrm flipV="1">
            <a:off x="1691680" y="1491630"/>
            <a:ext cx="3744817" cy="535036"/>
          </a:xfrm>
          <a:prstGeom prst="straightConnector1">
            <a:avLst/>
          </a:prstGeom>
          <a:ln w="28575">
            <a:solidFill>
              <a:srgbClr val="D2853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43CDAD75-93C5-457A-ADCF-79039F35DBBF}"/>
              </a:ext>
            </a:extLst>
          </p:cNvPr>
          <p:cNvCxnSpPr/>
          <p:nvPr/>
        </p:nvCxnSpPr>
        <p:spPr>
          <a:xfrm flipH="1">
            <a:off x="4932040" y="3291830"/>
            <a:ext cx="504457" cy="7143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06892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1A155FB-577A-490F-8A43-546FF96A78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2. La démarche en ligne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C0EDA54-0417-4DC1-B0CA-FCB92FA61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AC4AAD-0306-478B-9209-DB8791A94233}" type="slidenum">
              <a:rPr lang="fr-FR" smtClean="0"/>
              <a:pPr>
                <a:defRPr/>
              </a:pPr>
              <a:t>17</a:t>
            </a:fld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CD6A84A-3A37-4DFD-9BE4-1D25EE398F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99" y="762258"/>
            <a:ext cx="8363599" cy="163497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4E3D564-C731-4434-8A70-3B0FB92A2F0B}"/>
              </a:ext>
            </a:extLst>
          </p:cNvPr>
          <p:cNvSpPr/>
          <p:nvPr/>
        </p:nvSpPr>
        <p:spPr>
          <a:xfrm>
            <a:off x="133999" y="2342733"/>
            <a:ext cx="8229600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>
                <a:latin typeface="+mn-lt"/>
              </a:rPr>
              <a:t>Grâce au dispositif d’Intermédiation financière, la pension alimentaire, fixée dans le titre exécutoire, est payée par le parent débiteur directement à l’Aripa, qui la reverse immédiatement au créancier. </a:t>
            </a:r>
          </a:p>
          <a:p>
            <a:r>
              <a:rPr lang="fr-FR" sz="1600" dirty="0">
                <a:latin typeface="+mn-lt"/>
              </a:rPr>
              <a:t>Les parents délèguent à l’Aripa la gestion de leur dossier de pension alimentaire et sont mieux prémunis contre le risque d’impayés.</a:t>
            </a:r>
            <a:r>
              <a:rPr lang="fr-FR" sz="1600" b="1" dirty="0">
                <a:latin typeface="+mn-lt"/>
              </a:rPr>
              <a:t> </a:t>
            </a:r>
          </a:p>
          <a:p>
            <a:r>
              <a:rPr lang="fr-FR" sz="1600" dirty="0">
                <a:latin typeface="+mn-lt"/>
              </a:rPr>
              <a:t>Si le débiteur cesse de payer ou paie de façon irrégulière ou partielle, l’Aripa peut verser au créancier l’Allocation de soutien familial recouvrable.</a:t>
            </a:r>
          </a:p>
          <a:p>
            <a:r>
              <a:rPr lang="fr-FR" sz="1600" dirty="0">
                <a:latin typeface="+mn-lt"/>
              </a:rPr>
              <a:t>En parallèle, elle procède plus rapidement au recouvrement de l’impayé de pension auprès du débiteur afin de reverser les sommes manquantes au créancier.</a:t>
            </a:r>
          </a:p>
          <a:p>
            <a:r>
              <a:rPr lang="fr-FR" sz="1400" b="1" i="0" dirty="0">
                <a:solidFill>
                  <a:schemeClr val="accent1"/>
                </a:solidFill>
                <a:effectLst/>
                <a:latin typeface="+mn-lt"/>
              </a:rPr>
              <a:t>Ce dispositif est mis en place en 2 </a:t>
            </a:r>
            <a:r>
              <a:rPr lang="fr-FR" sz="1400" b="1" i="0">
                <a:solidFill>
                  <a:schemeClr val="accent1"/>
                </a:solidFill>
                <a:effectLst/>
                <a:latin typeface="+mn-lt"/>
              </a:rPr>
              <a:t>palliers</a:t>
            </a:r>
            <a:endParaRPr lang="fr-FR" sz="1400" b="1" i="0" dirty="0">
              <a:solidFill>
                <a:schemeClr val="accent1"/>
              </a:solidFill>
              <a:effectLst/>
              <a:latin typeface="+mn-lt"/>
            </a:endParaRPr>
          </a:p>
          <a:p>
            <a:r>
              <a:rPr lang="fr-FR" sz="1400" b="1" i="0" dirty="0">
                <a:solidFill>
                  <a:schemeClr val="accent1"/>
                </a:solidFill>
                <a:effectLst/>
                <a:latin typeface="+mn-lt"/>
              </a:rPr>
              <a:t>Si l’allocataire demande + d’informations =&gt;  l’orienter vers la plate forme ARIPA au  </a:t>
            </a:r>
            <a:r>
              <a:rPr lang="fr-FR" sz="1400" b="1" i="1" dirty="0">
                <a:solidFill>
                  <a:srgbClr val="156D88"/>
                </a:solidFill>
              </a:rPr>
              <a:t>0821 22 22 22 </a:t>
            </a:r>
            <a:endParaRPr lang="fr-FR" sz="1400" b="1" i="0" dirty="0">
              <a:solidFill>
                <a:srgbClr val="156D88"/>
              </a:solidFill>
              <a:effectLst/>
              <a:latin typeface="+mn-lt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C15918FA-89FC-44DD-84DB-A6C9C1FB310E}"/>
              </a:ext>
            </a:extLst>
          </p:cNvPr>
          <p:cNvSpPr txBox="1"/>
          <p:nvPr/>
        </p:nvSpPr>
        <p:spPr>
          <a:xfrm>
            <a:off x="3113428" y="762258"/>
            <a:ext cx="1386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C’est quoi ?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1FFBF674-E5A9-4C2C-A7E7-D5033750B4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3768" y="717598"/>
            <a:ext cx="557652" cy="495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0633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1A155FB-577A-490F-8A43-546FF96A78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2. La démarche en ligne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C0EDA54-0417-4DC1-B0CA-FCB92FA61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AC4AAD-0306-478B-9209-DB8791A94233}" type="slidenum">
              <a:rPr lang="fr-FR" smtClean="0"/>
              <a:pPr>
                <a:defRPr/>
              </a:pPr>
              <a:t>18</a:t>
            </a:fld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CD6A84A-3A37-4DFD-9BE4-1D25EE398F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99" y="762258"/>
            <a:ext cx="8363599" cy="163497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4E3D564-C731-4434-8A70-3B0FB92A2F0B}"/>
              </a:ext>
            </a:extLst>
          </p:cNvPr>
          <p:cNvSpPr/>
          <p:nvPr/>
        </p:nvSpPr>
        <p:spPr>
          <a:xfrm>
            <a:off x="133999" y="2342733"/>
            <a:ext cx="8229600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>
                <a:latin typeface="+mn-lt"/>
              </a:rPr>
              <a:t>Grâce au dispositif d’Intermédiation financière, la pension alimentaire, fixée dans le titre exécutoire, est payée par le parent débiteur directement à l’Aripa, qui la reverse immédiatement au créancier. </a:t>
            </a:r>
          </a:p>
          <a:p>
            <a:r>
              <a:rPr lang="fr-FR" sz="1600" dirty="0">
                <a:latin typeface="+mn-lt"/>
              </a:rPr>
              <a:t>Les parents délèguent à l’Aripa la gestion de leur dossier de pension alimentaire et sont mieux prémunis contre le risque d’impayés.</a:t>
            </a:r>
            <a:r>
              <a:rPr lang="fr-FR" sz="1600" b="1" dirty="0">
                <a:latin typeface="+mn-lt"/>
              </a:rPr>
              <a:t> </a:t>
            </a:r>
          </a:p>
          <a:p>
            <a:r>
              <a:rPr lang="fr-FR" sz="1600" dirty="0">
                <a:latin typeface="+mn-lt"/>
              </a:rPr>
              <a:t>Si le débiteur cesse de payer ou paie de façon irrégulière ou partielle, l’Aripa peut verser au créancier l’Allocation de soutien familial recouvrable.</a:t>
            </a:r>
          </a:p>
          <a:p>
            <a:r>
              <a:rPr lang="fr-FR" sz="1600" dirty="0">
                <a:latin typeface="+mn-lt"/>
              </a:rPr>
              <a:t>En parallèle, elle procède plus rapidement au recouvrement de l’impayé de pension auprès du débiteur afin de reverser les sommes manquantes au créancier.</a:t>
            </a:r>
          </a:p>
          <a:p>
            <a:r>
              <a:rPr lang="fr-FR" sz="1400" b="1" i="0" dirty="0">
                <a:solidFill>
                  <a:schemeClr val="accent1"/>
                </a:solidFill>
                <a:effectLst/>
                <a:latin typeface="+mn-lt"/>
              </a:rPr>
              <a:t>Ce dispositif est mis en place à compter d’octobre 2020.</a:t>
            </a:r>
          </a:p>
          <a:p>
            <a:r>
              <a:rPr lang="fr-FR" sz="1400" b="1" i="0" dirty="0">
                <a:solidFill>
                  <a:schemeClr val="accent1"/>
                </a:solidFill>
                <a:effectLst/>
                <a:latin typeface="+mn-lt"/>
              </a:rPr>
              <a:t>Si l’allocataire demande + d’informations =&gt;  l’orienter vers la plate forme ARIPA au  </a:t>
            </a:r>
            <a:r>
              <a:rPr lang="fr-FR" sz="1400" b="1" i="1" dirty="0">
                <a:solidFill>
                  <a:srgbClr val="156D88"/>
                </a:solidFill>
              </a:rPr>
              <a:t>0821 22 22 22 </a:t>
            </a:r>
            <a:endParaRPr lang="fr-FR" sz="1400" b="1" i="0" dirty="0">
              <a:solidFill>
                <a:srgbClr val="156D88"/>
              </a:solidFill>
              <a:effectLst/>
              <a:latin typeface="+mn-lt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C15918FA-89FC-44DD-84DB-A6C9C1FB310E}"/>
              </a:ext>
            </a:extLst>
          </p:cNvPr>
          <p:cNvSpPr txBox="1"/>
          <p:nvPr/>
        </p:nvSpPr>
        <p:spPr>
          <a:xfrm>
            <a:off x="3113428" y="762258"/>
            <a:ext cx="1386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C’est quoi ?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1FFBF674-E5A9-4C2C-A7E7-D5033750B4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3768" y="717598"/>
            <a:ext cx="557652" cy="495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3254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Une image contenant dessin&#10;&#10;Description générée automatiquement">
            <a:extLst>
              <a:ext uri="{FF2B5EF4-FFF2-40B4-BE49-F238E27FC236}">
                <a16:creationId xmlns:a16="http://schemas.microsoft.com/office/drawing/2014/main" id="{E60CD391-6A40-4117-8F92-19790A635A2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31" t="10000" r="21128" b="11516"/>
          <a:stretch/>
        </p:blipFill>
        <p:spPr>
          <a:xfrm>
            <a:off x="5364088" y="2570300"/>
            <a:ext cx="432048" cy="419932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1DDEB87-1FE6-4457-B121-7B7C9B121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2. La démarche en ligne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91D5676-8AE1-4E8C-BBB7-CFEF7BD5B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AC4AAD-0306-478B-9209-DB8791A94233}" type="slidenum">
              <a:rPr lang="fr-FR" smtClean="0"/>
              <a:pPr>
                <a:defRPr/>
              </a:pPr>
              <a:t>19</a:t>
            </a:fld>
            <a:endParaRPr lang="fr-FR" dirty="0"/>
          </a:p>
        </p:txBody>
      </p:sp>
      <p:pic>
        <p:nvPicPr>
          <p:cNvPr id="5" name="Image 5">
            <a:extLst>
              <a:ext uri="{FF2B5EF4-FFF2-40B4-BE49-F238E27FC236}">
                <a16:creationId xmlns:a16="http://schemas.microsoft.com/office/drawing/2014/main" id="{7E4635A4-B63E-4F42-BF18-D1918E9F46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29688"/>
            <a:ext cx="5112568" cy="357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17E615F-4581-45A5-B08F-65482E007C9A}"/>
              </a:ext>
            </a:extLst>
          </p:cNvPr>
          <p:cNvSpPr/>
          <p:nvPr/>
        </p:nvSpPr>
        <p:spPr>
          <a:xfrm>
            <a:off x="5129073" y="883136"/>
            <a:ext cx="388843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1600" dirty="0">
                <a:solidFill>
                  <a:srgbClr val="156D88"/>
                </a:solidFill>
              </a:rPr>
              <a:t>L’allocataire peut continuer sa démarche s’il donne subrogation et mandat à la Caf.</a:t>
            </a:r>
          </a:p>
          <a:p>
            <a:pPr algn="ctr">
              <a:defRPr/>
            </a:pPr>
            <a:endParaRPr lang="fr-FR" dirty="0"/>
          </a:p>
        </p:txBody>
      </p: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6A4BFB7C-747B-4A94-9069-1BABA907C72C}"/>
              </a:ext>
            </a:extLst>
          </p:cNvPr>
          <p:cNvCxnSpPr>
            <a:cxnSpLocks/>
          </p:cNvCxnSpPr>
          <p:nvPr/>
        </p:nvCxnSpPr>
        <p:spPr>
          <a:xfrm flipH="1">
            <a:off x="467544" y="1229688"/>
            <a:ext cx="4752528" cy="1126038"/>
          </a:xfrm>
          <a:prstGeom prst="straightConnector1">
            <a:avLst/>
          </a:prstGeom>
          <a:ln w="28575">
            <a:solidFill>
              <a:srgbClr val="D2853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62FDD0C9-1A28-4941-938D-88AD71DEA7EB}"/>
              </a:ext>
            </a:extLst>
          </p:cNvPr>
          <p:cNvSpPr/>
          <p:nvPr/>
        </p:nvSpPr>
        <p:spPr>
          <a:xfrm>
            <a:off x="5388828" y="2355726"/>
            <a:ext cx="3528392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1400" dirty="0">
                <a:solidFill>
                  <a:srgbClr val="156D88"/>
                </a:solidFill>
              </a:rPr>
              <a:t>Son attention est ensuite attiré sur les situations de violence : </a:t>
            </a:r>
          </a:p>
          <a:p>
            <a:pPr algn="ctr">
              <a:defRPr/>
            </a:pPr>
            <a:r>
              <a:rPr lang="fr-FR" sz="1400" dirty="0">
                <a:solidFill>
                  <a:srgbClr val="156D88"/>
                </a:solidFill>
              </a:rPr>
              <a:t>une pièce Signal est générée si l’usager répond oui.</a:t>
            </a:r>
          </a:p>
          <a:p>
            <a:pPr algn="ctr">
              <a:defRPr/>
            </a:pPr>
            <a:r>
              <a:rPr lang="fr-FR" sz="1400" dirty="0">
                <a:solidFill>
                  <a:srgbClr val="156D88"/>
                </a:solidFill>
              </a:rPr>
              <a:t>Il lui est ensuite demandé s’il souhaite poursuivre sa démarche en vu de faire fixer ou recouvrer les pensions dues.</a:t>
            </a:r>
          </a:p>
          <a:p>
            <a:pPr algn="ctr">
              <a:defRPr/>
            </a:pPr>
            <a:r>
              <a:rPr lang="fr-FR" sz="1400" dirty="0">
                <a:solidFill>
                  <a:srgbClr val="156D88"/>
                </a:solidFill>
              </a:rPr>
              <a:t>Si il répond oui, </a:t>
            </a:r>
            <a:r>
              <a:rPr lang="fr-FR" sz="1400" b="1" dirty="0">
                <a:solidFill>
                  <a:srgbClr val="156D88"/>
                </a:solidFill>
              </a:rPr>
              <a:t>aucune PJ n’est réclamée</a:t>
            </a:r>
            <a:r>
              <a:rPr lang="fr-FR" sz="1400" dirty="0">
                <a:solidFill>
                  <a:srgbClr val="156D88"/>
                </a:solidFill>
              </a:rPr>
              <a:t>, dans le cas contraire il devra justifier la situation de violence pour percevoir tout de même l’Asf</a:t>
            </a:r>
          </a:p>
        </p:txBody>
      </p:sp>
    </p:spTree>
    <p:extLst>
      <p:ext uri="{BB962C8B-B14F-4D97-AF65-F5344CB8AC3E}">
        <p14:creationId xmlns:p14="http://schemas.microsoft.com/office/powerpoint/2010/main" val="4812554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4F85127-A6C1-4E5E-9EDF-D8B115AC460D}"/>
              </a:ext>
            </a:extLst>
          </p:cNvPr>
          <p:cNvSpPr/>
          <p:nvPr/>
        </p:nvSpPr>
        <p:spPr>
          <a:xfrm>
            <a:off x="1763688" y="843558"/>
            <a:ext cx="6624736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dirty="0"/>
          </a:p>
          <a:p>
            <a:r>
              <a:rPr lang="fr-FR" sz="4000" b="1" dirty="0">
                <a:solidFill>
                  <a:schemeClr val="bg1"/>
                </a:solidFill>
              </a:rPr>
              <a:t>Téléprocédure  ASF</a:t>
            </a:r>
          </a:p>
          <a:p>
            <a:endParaRPr lang="fr-FR" dirty="0"/>
          </a:p>
          <a:p>
            <a:pPr marL="742950" indent="-742950">
              <a:buFont typeface="+mj-lt"/>
              <a:buAutoNum type="arabicPeriod"/>
            </a:pPr>
            <a:r>
              <a:rPr lang="fr-FR" sz="4000" b="1" dirty="0">
                <a:solidFill>
                  <a:schemeClr val="bg1"/>
                </a:solidFill>
              </a:rPr>
              <a:t>Le périmètre et l’accès </a:t>
            </a:r>
          </a:p>
          <a:p>
            <a:pPr marL="742950" indent="-742950">
              <a:buFont typeface="+mj-lt"/>
              <a:buAutoNum type="arabicPeriod"/>
            </a:pPr>
            <a:r>
              <a:rPr lang="fr-FR" sz="4000" b="1" dirty="0">
                <a:solidFill>
                  <a:schemeClr val="bg1"/>
                </a:solidFill>
              </a:rPr>
              <a:t>La démarche en ligne</a:t>
            </a:r>
          </a:p>
        </p:txBody>
      </p:sp>
    </p:spTree>
    <p:extLst>
      <p:ext uri="{BB962C8B-B14F-4D97-AF65-F5344CB8AC3E}">
        <p14:creationId xmlns:p14="http://schemas.microsoft.com/office/powerpoint/2010/main" val="41384612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20F717-BFBA-4A1B-9B93-10B31988D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2. La démarche en ligne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2CA7D0C-79EF-442D-AD40-54A96C8C4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AC4AAD-0306-478B-9209-DB8791A94233}" type="slidenum">
              <a:rPr lang="fr-FR" smtClean="0"/>
              <a:pPr>
                <a:defRPr/>
              </a:pPr>
              <a:t>20</a:t>
            </a:fld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8325EF9-DDB2-4A09-995C-CC473C0B09F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35938" y="1255068"/>
            <a:ext cx="5328592" cy="388843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7D94BC0-B9B9-4262-A093-A3BEE8B44D3A}"/>
              </a:ext>
            </a:extLst>
          </p:cNvPr>
          <p:cNvSpPr/>
          <p:nvPr/>
        </p:nvSpPr>
        <p:spPr>
          <a:xfrm>
            <a:off x="0" y="782745"/>
            <a:ext cx="68762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156D88"/>
                </a:solidFill>
              </a:rPr>
              <a:t>fin de la démarche - Affichage de la page récapitulative:</a:t>
            </a:r>
            <a:endParaRPr lang="fr-FR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50884FC-6A98-409A-A874-DF03A525A6E0}"/>
              </a:ext>
            </a:extLst>
          </p:cNvPr>
          <p:cNvSpPr/>
          <p:nvPr/>
        </p:nvSpPr>
        <p:spPr>
          <a:xfrm>
            <a:off x="5899041" y="1895964"/>
            <a:ext cx="312694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dirty="0">
                <a:solidFill>
                  <a:srgbClr val="156D88"/>
                </a:solidFill>
              </a:rPr>
              <a:t>Avec possibilité de modifier les </a:t>
            </a:r>
          </a:p>
          <a:p>
            <a:pPr algn="ctr"/>
            <a:r>
              <a:rPr lang="fr-FR" dirty="0">
                <a:solidFill>
                  <a:srgbClr val="156D88"/>
                </a:solidFill>
              </a:rPr>
              <a:t>éléments saisis </a:t>
            </a:r>
            <a:endParaRPr lang="fr-FR" dirty="0"/>
          </a:p>
        </p:txBody>
      </p: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2958ADB7-185E-4830-9AA9-30B8D8AE6E9F}"/>
              </a:ext>
            </a:extLst>
          </p:cNvPr>
          <p:cNvCxnSpPr>
            <a:cxnSpLocks/>
          </p:cNvCxnSpPr>
          <p:nvPr/>
        </p:nvCxnSpPr>
        <p:spPr>
          <a:xfrm>
            <a:off x="2339752" y="1707654"/>
            <a:ext cx="3520448" cy="7200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2AEB91EB-2697-490A-B637-EED91B2AB4AB}"/>
              </a:ext>
            </a:extLst>
          </p:cNvPr>
          <p:cNvCxnSpPr/>
          <p:nvPr/>
        </p:nvCxnSpPr>
        <p:spPr>
          <a:xfrm>
            <a:off x="1043608" y="2067694"/>
            <a:ext cx="4752528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5052A9F4-A4C5-46D8-B471-4FFB5A77DB9A}"/>
              </a:ext>
            </a:extLst>
          </p:cNvPr>
          <p:cNvCxnSpPr>
            <a:cxnSpLocks/>
          </p:cNvCxnSpPr>
          <p:nvPr/>
        </p:nvCxnSpPr>
        <p:spPr>
          <a:xfrm flipV="1">
            <a:off x="2339752" y="2427734"/>
            <a:ext cx="3456384" cy="6480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6B625A48-EF2C-429B-9331-247CE76E39C4}"/>
              </a:ext>
            </a:extLst>
          </p:cNvPr>
          <p:cNvCxnSpPr>
            <a:cxnSpLocks/>
          </p:cNvCxnSpPr>
          <p:nvPr/>
        </p:nvCxnSpPr>
        <p:spPr>
          <a:xfrm flipV="1">
            <a:off x="1691680" y="2427734"/>
            <a:ext cx="4104456" cy="13578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65740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901E4DD-EC86-4CED-A9EE-C5B1CCB45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2. La démarche en ligne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CB4D16F-2F13-429C-9B2B-69EC5357C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AC4AAD-0306-478B-9209-DB8791A94233}" type="slidenum">
              <a:rPr lang="fr-FR" smtClean="0"/>
              <a:pPr>
                <a:defRPr/>
              </a:pPr>
              <a:t>21</a:t>
            </a:fld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7C2685B-852E-4EB8-8EC7-CBD6F8A853A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-1140" y="881658"/>
            <a:ext cx="5040560" cy="4032448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CD65AB95-09CF-478C-82EB-9C539CE6C84D}"/>
              </a:ext>
            </a:extLst>
          </p:cNvPr>
          <p:cNvSpPr txBox="1"/>
          <p:nvPr/>
        </p:nvSpPr>
        <p:spPr>
          <a:xfrm>
            <a:off x="5471468" y="1330721"/>
            <a:ext cx="3394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accent1"/>
                </a:solidFill>
              </a:rPr>
              <a:t>Confirmation de l’enregistrement de la demande.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751F807-FCD5-4F7B-A9D2-22FEC977E770}"/>
              </a:ext>
            </a:extLst>
          </p:cNvPr>
          <p:cNvSpPr/>
          <p:nvPr/>
        </p:nvSpPr>
        <p:spPr>
          <a:xfrm>
            <a:off x="107504" y="1563638"/>
            <a:ext cx="1781592" cy="234682"/>
          </a:xfrm>
          <a:prstGeom prst="rect">
            <a:avLst/>
          </a:prstGeom>
          <a:noFill/>
          <a:ln>
            <a:solidFill>
              <a:srgbClr val="D285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243AD40-BEF7-4FF3-BCAE-0348A21072AD}"/>
              </a:ext>
            </a:extLst>
          </p:cNvPr>
          <p:cNvSpPr/>
          <p:nvPr/>
        </p:nvSpPr>
        <p:spPr>
          <a:xfrm>
            <a:off x="3779912" y="4515966"/>
            <a:ext cx="930932" cy="260822"/>
          </a:xfrm>
          <a:prstGeom prst="rect">
            <a:avLst/>
          </a:prstGeom>
          <a:noFill/>
          <a:ln>
            <a:solidFill>
              <a:srgbClr val="D285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9A4973F-38B9-417F-A954-EC23417C4F22}"/>
              </a:ext>
            </a:extLst>
          </p:cNvPr>
          <p:cNvSpPr/>
          <p:nvPr/>
        </p:nvSpPr>
        <p:spPr>
          <a:xfrm>
            <a:off x="5724128" y="4226342"/>
            <a:ext cx="27508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solidFill>
                  <a:schemeClr val="accent1"/>
                </a:solidFill>
              </a:rPr>
              <a:t>PDF récapitulatif </a:t>
            </a:r>
          </a:p>
          <a:p>
            <a:r>
              <a:rPr lang="fr-FR" dirty="0">
                <a:solidFill>
                  <a:schemeClr val="accent1"/>
                </a:solidFill>
              </a:rPr>
              <a:t>de la démarche disponible.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44047A8E-10EB-459F-9FC0-35007204D92F}"/>
              </a:ext>
            </a:extLst>
          </p:cNvPr>
          <p:cNvSpPr txBox="1"/>
          <p:nvPr/>
        </p:nvSpPr>
        <p:spPr>
          <a:xfrm>
            <a:off x="5784531" y="2945805"/>
            <a:ext cx="29022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accent1"/>
                </a:solidFill>
              </a:rPr>
              <a:t>Liste des pièces justificatives </a:t>
            </a:r>
          </a:p>
          <a:p>
            <a:r>
              <a:rPr lang="fr-FR" dirty="0">
                <a:solidFill>
                  <a:schemeClr val="accent1"/>
                </a:solidFill>
              </a:rPr>
              <a:t>à fournir.</a:t>
            </a:r>
          </a:p>
        </p:txBody>
      </p: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D94DAC5C-2C11-475D-980C-F472B8315074}"/>
              </a:ext>
            </a:extLst>
          </p:cNvPr>
          <p:cNvCxnSpPr/>
          <p:nvPr/>
        </p:nvCxnSpPr>
        <p:spPr>
          <a:xfrm flipH="1">
            <a:off x="5004048" y="4646377"/>
            <a:ext cx="648072" cy="0"/>
          </a:xfrm>
          <a:prstGeom prst="straightConnector1">
            <a:avLst/>
          </a:prstGeom>
          <a:ln w="19050">
            <a:solidFill>
              <a:srgbClr val="D2853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42B63A3D-EAC0-4184-9518-4F1DAD16C6D3}"/>
              </a:ext>
            </a:extLst>
          </p:cNvPr>
          <p:cNvCxnSpPr>
            <a:cxnSpLocks/>
          </p:cNvCxnSpPr>
          <p:nvPr/>
        </p:nvCxnSpPr>
        <p:spPr>
          <a:xfrm flipH="1">
            <a:off x="5328084" y="3327830"/>
            <a:ext cx="396044" cy="0"/>
          </a:xfrm>
          <a:prstGeom prst="straightConnector1">
            <a:avLst/>
          </a:prstGeom>
          <a:ln w="19050">
            <a:solidFill>
              <a:srgbClr val="D2853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B840E892-17B3-40E8-A3BF-2F45ECAA13BA}"/>
              </a:ext>
            </a:extLst>
          </p:cNvPr>
          <p:cNvCxnSpPr>
            <a:cxnSpLocks/>
          </p:cNvCxnSpPr>
          <p:nvPr/>
        </p:nvCxnSpPr>
        <p:spPr>
          <a:xfrm flipH="1">
            <a:off x="2411760" y="1671650"/>
            <a:ext cx="2988332" cy="0"/>
          </a:xfrm>
          <a:prstGeom prst="straightConnector1">
            <a:avLst/>
          </a:prstGeom>
          <a:ln w="19050">
            <a:solidFill>
              <a:srgbClr val="D2853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Accolade fermante 16">
            <a:extLst>
              <a:ext uri="{FF2B5EF4-FFF2-40B4-BE49-F238E27FC236}">
                <a16:creationId xmlns:a16="http://schemas.microsoft.com/office/drawing/2014/main" id="{F9A1A24F-ACD5-4D99-BC2D-150E1D78FE6F}"/>
              </a:ext>
            </a:extLst>
          </p:cNvPr>
          <p:cNvSpPr/>
          <p:nvPr/>
        </p:nvSpPr>
        <p:spPr>
          <a:xfrm>
            <a:off x="4860032" y="2571750"/>
            <a:ext cx="288032" cy="1512161"/>
          </a:xfrm>
          <a:prstGeom prst="rightBrace">
            <a:avLst/>
          </a:prstGeom>
          <a:ln w="19050">
            <a:solidFill>
              <a:srgbClr val="D285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925576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re 1"/>
          <p:cNvSpPr>
            <a:spLocks noGrp="1"/>
          </p:cNvSpPr>
          <p:nvPr>
            <p:ph type="title"/>
          </p:nvPr>
        </p:nvSpPr>
        <p:spPr>
          <a:xfrm>
            <a:off x="971550" y="103188"/>
            <a:ext cx="7715250" cy="565150"/>
          </a:xfrm>
        </p:spPr>
        <p:txBody>
          <a:bodyPr/>
          <a:lstStyle/>
          <a:p>
            <a:r>
              <a:rPr lang="fr-FR" dirty="0"/>
              <a:t>2. La démarche en ligne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C851D9-955E-4483-9BFE-D87A1AFCA6CD}" type="slidenum">
              <a:rPr lang="fr-FR" smtClean="0"/>
              <a:pPr>
                <a:defRPr/>
              </a:pPr>
              <a:t>22</a:t>
            </a:fld>
            <a:endParaRPr lang="fr-FR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FDB38861-D42A-4B10-A4F4-D14B1DD9F9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2027352"/>
            <a:ext cx="5711261" cy="536901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3F31F60D-253D-4F87-AF7D-5B58ECF2B1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3" y="2539858"/>
            <a:ext cx="5711261" cy="240815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6B2F047-F00C-43E1-B2E1-7858382BB3D6}"/>
              </a:ext>
            </a:extLst>
          </p:cNvPr>
          <p:cNvSpPr/>
          <p:nvPr/>
        </p:nvSpPr>
        <p:spPr>
          <a:xfrm>
            <a:off x="0" y="867365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156D88"/>
                </a:solidFill>
              </a:rPr>
              <a:t>Suivi de la démarche: </a:t>
            </a:r>
          </a:p>
          <a:p>
            <a:r>
              <a:rPr lang="fr-FR" dirty="0">
                <a:solidFill>
                  <a:srgbClr val="156D88"/>
                </a:solidFill>
              </a:rPr>
              <a:t>L’allocataire peut retrouver la demande effectuée dans le suivi des « démarches en ligne » et joindre les justificatifs demandés.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170216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906AA9A-D347-43D9-8BFA-BA33E1063FF8}"/>
              </a:ext>
            </a:extLst>
          </p:cNvPr>
          <p:cNvSpPr/>
          <p:nvPr/>
        </p:nvSpPr>
        <p:spPr>
          <a:xfrm>
            <a:off x="179512" y="3363838"/>
            <a:ext cx="1080120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722A30C-3F93-4364-B457-594001698635}"/>
              </a:ext>
            </a:extLst>
          </p:cNvPr>
          <p:cNvSpPr/>
          <p:nvPr/>
        </p:nvSpPr>
        <p:spPr>
          <a:xfrm>
            <a:off x="2267744" y="2139702"/>
            <a:ext cx="48739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fr-FR" sz="3200" b="1" dirty="0">
                <a:solidFill>
                  <a:schemeClr val="bg1"/>
                </a:solidFill>
              </a:rPr>
              <a:t>Le périmètre et l’accès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dessin&#10;&#10;Description générée automatiquement">
            <a:extLst>
              <a:ext uri="{FF2B5EF4-FFF2-40B4-BE49-F238E27FC236}">
                <a16:creationId xmlns:a16="http://schemas.microsoft.com/office/drawing/2014/main" id="{EBFBCD36-DDDA-474A-ADC5-77481C4B6A2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31" t="10000" r="21128" b="11516"/>
          <a:stretch/>
        </p:blipFill>
        <p:spPr>
          <a:xfrm>
            <a:off x="136426" y="4248214"/>
            <a:ext cx="432048" cy="419932"/>
          </a:xfrm>
          <a:prstGeom prst="rect">
            <a:avLst/>
          </a:prstGeo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5544FAA-3ED7-4DA3-91A2-9AE1C86DF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73974" y="4775487"/>
            <a:ext cx="2133600" cy="274637"/>
          </a:xfrm>
        </p:spPr>
        <p:txBody>
          <a:bodyPr/>
          <a:lstStyle/>
          <a:p>
            <a:pPr>
              <a:defRPr/>
            </a:pPr>
            <a:fld id="{73AC4AAD-0306-478B-9209-DB8791A94233}" type="slidenum">
              <a:rPr lang="fr-FR" smtClean="0"/>
              <a:pPr>
                <a:defRPr/>
              </a:pPr>
              <a:t>4</a:t>
            </a:fld>
            <a:endParaRPr lang="fr-FR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20139B7-7B38-4A8E-9189-84BE99D8517B}"/>
              </a:ext>
            </a:extLst>
          </p:cNvPr>
          <p:cNvSpPr/>
          <p:nvPr/>
        </p:nvSpPr>
        <p:spPr>
          <a:xfrm>
            <a:off x="0" y="843558"/>
            <a:ext cx="8748464" cy="4262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  <a:defRPr/>
            </a:pPr>
            <a:r>
              <a:rPr lang="fr-FR" altLang="fr-FR" b="1" dirty="0">
                <a:solidFill>
                  <a:srgbClr val="156D88"/>
                </a:solidFill>
                <a:cs typeface="Calibri" panose="020F0502020204030204" pitchFamily="34" charset="0"/>
              </a:rPr>
              <a:t>Demandeurs allocataires</a:t>
            </a:r>
          </a:p>
          <a:p>
            <a:pPr algn="just">
              <a:spcAft>
                <a:spcPts val="600"/>
              </a:spcAft>
              <a:defRPr/>
            </a:pPr>
            <a:r>
              <a:rPr lang="fr-FR" altLang="fr-FR" dirty="0">
                <a:solidFill>
                  <a:srgbClr val="156D88"/>
                </a:solidFill>
                <a:cs typeface="Calibri" panose="020F0502020204030204" pitchFamily="34" charset="0"/>
              </a:rPr>
              <a:t>Cette téléprocédure est accessible aux allocataires pour lesquels une pension alimentaire est due (créanciers).</a:t>
            </a:r>
          </a:p>
          <a:p>
            <a:pPr algn="just">
              <a:spcAft>
                <a:spcPts val="600"/>
              </a:spcAft>
              <a:defRPr/>
            </a:pPr>
            <a:r>
              <a:rPr lang="fr-FR" altLang="fr-FR" dirty="0">
                <a:solidFill>
                  <a:srgbClr val="156D88"/>
                </a:solidFill>
                <a:cs typeface="Calibri" panose="020F0502020204030204" pitchFamily="34" charset="0"/>
              </a:rPr>
              <a:t> </a:t>
            </a:r>
            <a:r>
              <a:rPr lang="fr-FR" altLang="fr-FR" sz="1400" i="1" dirty="0">
                <a:solidFill>
                  <a:srgbClr val="156D88"/>
                </a:solidFill>
                <a:latin typeface="+mn-lt"/>
              </a:rPr>
              <a:t>(Les dossiers radiés, non affiliés ou faisant état d’une mise sous tutelle sont exclus)</a:t>
            </a:r>
          </a:p>
          <a:p>
            <a:pPr algn="just">
              <a:spcAft>
                <a:spcPts val="600"/>
              </a:spcAft>
              <a:defRPr/>
            </a:pPr>
            <a:endParaRPr lang="fr-FR" altLang="fr-FR" sz="1400" dirty="0">
              <a:solidFill>
                <a:srgbClr val="156D88"/>
              </a:solidFill>
              <a:latin typeface="+mn-lt"/>
              <a:cs typeface="Calibri" panose="020F0502020204030204" pitchFamily="34" charset="0"/>
            </a:endParaRPr>
          </a:p>
          <a:p>
            <a:pPr algn="just">
              <a:spcAft>
                <a:spcPts val="600"/>
              </a:spcAft>
              <a:defRPr/>
            </a:pPr>
            <a:r>
              <a:rPr lang="fr-FR" altLang="fr-FR" dirty="0">
                <a:solidFill>
                  <a:srgbClr val="156D88"/>
                </a:solidFill>
                <a:cs typeface="Calibri" panose="020F0502020204030204" pitchFamily="34" charset="0"/>
              </a:rPr>
              <a:t>Elle ne concerne pas :</a:t>
            </a: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fr-FR" altLang="fr-FR" dirty="0">
                <a:solidFill>
                  <a:srgbClr val="156D88"/>
                </a:solidFill>
                <a:cs typeface="Calibri" panose="020F0502020204030204" pitchFamily="34" charset="0"/>
              </a:rPr>
              <a:t> les non-allocataires </a:t>
            </a:r>
            <a:r>
              <a:rPr lang="fr-FR" altLang="fr-FR" sz="1400" dirty="0">
                <a:solidFill>
                  <a:srgbClr val="156D88"/>
                </a:solidFill>
                <a:cs typeface="Calibri" panose="020F0502020204030204" pitchFamily="34" charset="0"/>
              </a:rPr>
              <a:t>(formulaire à télécharger sur Caf.fr),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fr-FR" altLang="fr-FR" dirty="0">
                <a:solidFill>
                  <a:srgbClr val="156D88"/>
                </a:solidFill>
                <a:cs typeface="Calibri" panose="020F0502020204030204" pitchFamily="34" charset="0"/>
              </a:rPr>
              <a:t> les allocataires ou non-allocataire ayant à payer une pension alimentaire (débiteurs).</a:t>
            </a:r>
          </a:p>
          <a:p>
            <a:pPr algn="just">
              <a:spcAft>
                <a:spcPts val="600"/>
              </a:spcAft>
              <a:defRPr/>
            </a:pPr>
            <a:endParaRPr lang="fr-FR" altLang="fr-FR" sz="1600" dirty="0">
              <a:solidFill>
                <a:srgbClr val="156D88"/>
              </a:solidFill>
              <a:latin typeface="+mn-lt"/>
            </a:endParaRPr>
          </a:p>
          <a:p>
            <a:pPr algn="just">
              <a:spcAft>
                <a:spcPts val="600"/>
              </a:spcAft>
              <a:defRPr/>
            </a:pPr>
            <a:endParaRPr lang="fr-FR" altLang="fr-FR" sz="1400" dirty="0">
              <a:solidFill>
                <a:srgbClr val="156D88"/>
              </a:solidFill>
              <a:latin typeface="+mn-lt"/>
              <a:cs typeface="Calibri" panose="020F0502020204030204" pitchFamily="34" charset="0"/>
            </a:endParaRPr>
          </a:p>
          <a:p>
            <a:pPr lvl="1" algn="just">
              <a:spcAft>
                <a:spcPts val="600"/>
              </a:spcAft>
              <a:defRPr/>
            </a:pPr>
            <a:r>
              <a:rPr lang="fr-FR" altLang="fr-FR" sz="1400" dirty="0">
                <a:solidFill>
                  <a:srgbClr val="156D88"/>
                </a:solidFill>
                <a:latin typeface="+mn-lt"/>
                <a:cs typeface="Calibri" panose="020F0502020204030204" pitchFamily="34" charset="0"/>
              </a:rPr>
              <a:t>Tout allocataire peut accéder à la demande d’Asf dès lors qu’il a </a:t>
            </a:r>
            <a:r>
              <a:rPr lang="fr-FR" altLang="fr-FR" sz="1400" b="1" dirty="0">
                <a:solidFill>
                  <a:srgbClr val="156D88"/>
                </a:solidFill>
                <a:latin typeface="+mn-lt"/>
                <a:cs typeface="Calibri" panose="020F0502020204030204" pitchFamily="34" charset="0"/>
              </a:rPr>
              <a:t>à sa charge au moins un enfant âgé de 20 ans</a:t>
            </a:r>
            <a:r>
              <a:rPr lang="fr-FR" altLang="fr-FR" sz="1400" dirty="0">
                <a:solidFill>
                  <a:srgbClr val="156D88"/>
                </a:solidFill>
                <a:latin typeface="+mn-lt"/>
                <a:cs typeface="Calibri" panose="020F0502020204030204" pitchFamily="34" charset="0"/>
              </a:rPr>
              <a:t>, ou un enfant qui a atteint cet âge </a:t>
            </a:r>
            <a:r>
              <a:rPr lang="fr-FR" altLang="fr-FR" sz="1400" b="1" dirty="0">
                <a:solidFill>
                  <a:srgbClr val="156D88"/>
                </a:solidFill>
                <a:latin typeface="+mn-lt"/>
                <a:cs typeface="Calibri" panose="020F0502020204030204" pitchFamily="34" charset="0"/>
              </a:rPr>
              <a:t>dans les 24 mois précédant la date de la demande</a:t>
            </a:r>
            <a:r>
              <a:rPr lang="fr-FR" altLang="fr-FR" sz="1400" dirty="0">
                <a:solidFill>
                  <a:srgbClr val="156D88"/>
                </a:solidFill>
                <a:latin typeface="+mn-lt"/>
                <a:cs typeface="Calibri" panose="020F0502020204030204" pitchFamily="34" charset="0"/>
              </a:rPr>
              <a:t>.</a:t>
            </a:r>
          </a:p>
          <a:p>
            <a:pPr lvl="1" algn="just">
              <a:spcAft>
                <a:spcPts val="600"/>
              </a:spcAft>
              <a:defRPr/>
            </a:pPr>
            <a:r>
              <a:rPr lang="fr-FR" altLang="fr-FR" sz="1400" dirty="0">
                <a:solidFill>
                  <a:srgbClr val="156D88"/>
                </a:solidFill>
                <a:latin typeface="+mn-lt"/>
                <a:cs typeface="Calibri" panose="020F0502020204030204" pitchFamily="34" charset="0"/>
              </a:rPr>
              <a:t>Il est « sorti » de la démarche s’il est connu </a:t>
            </a:r>
            <a:r>
              <a:rPr lang="fr-FR" altLang="fr-FR" sz="1400" b="1" dirty="0">
                <a:solidFill>
                  <a:srgbClr val="156D88"/>
                </a:solidFill>
                <a:latin typeface="+mn-lt"/>
                <a:cs typeface="Calibri" panose="020F0502020204030204" pitchFamily="34" charset="0"/>
              </a:rPr>
              <a:t>en couple </a:t>
            </a:r>
            <a:r>
              <a:rPr lang="fr-FR" altLang="fr-FR" sz="1400" dirty="0">
                <a:solidFill>
                  <a:srgbClr val="156D88"/>
                </a:solidFill>
                <a:latin typeface="+mn-lt"/>
                <a:cs typeface="Calibri" panose="020F0502020204030204" pitchFamily="34" charset="0"/>
              </a:rPr>
              <a:t>et que tous les enfants présents au dossier ont un </a:t>
            </a:r>
            <a:r>
              <a:rPr lang="fr-FR" altLang="fr-FR" sz="1400" b="1" dirty="0">
                <a:solidFill>
                  <a:srgbClr val="156D88"/>
                </a:solidFill>
                <a:latin typeface="+mn-lt"/>
                <a:cs typeface="Calibri" panose="020F0502020204030204" pitchFamily="34" charset="0"/>
              </a:rPr>
              <a:t>lien de parenté direct avec les deux membres du couple.</a:t>
            </a:r>
            <a:endParaRPr lang="fr-FR" altLang="fr-FR" sz="1400" dirty="0">
              <a:solidFill>
                <a:srgbClr val="156D88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EE1918B-9AD2-46EB-9255-E11A52D13B94}"/>
              </a:ext>
            </a:extLst>
          </p:cNvPr>
          <p:cNvSpPr/>
          <p:nvPr/>
        </p:nvSpPr>
        <p:spPr>
          <a:xfrm>
            <a:off x="136426" y="3939902"/>
            <a:ext cx="8540030" cy="1110222"/>
          </a:xfrm>
          <a:prstGeom prst="rect">
            <a:avLst/>
          </a:prstGeom>
          <a:noFill/>
          <a:ln w="28575">
            <a:solidFill>
              <a:srgbClr val="D285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DC9FD035-FDC2-4357-9FDD-C901BB402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550" y="93376"/>
            <a:ext cx="25282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b="1" dirty="0">
                <a:solidFill>
                  <a:schemeClr val="bg1"/>
                </a:solidFill>
              </a:rPr>
              <a:t>Le périmètre</a:t>
            </a:r>
          </a:p>
        </p:txBody>
      </p:sp>
    </p:spTree>
    <p:extLst>
      <p:ext uri="{BB962C8B-B14F-4D97-AF65-F5344CB8AC3E}">
        <p14:creationId xmlns:p14="http://schemas.microsoft.com/office/powerpoint/2010/main" val="17228710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8F27EB7-F828-4BD9-8208-B6BDC58BA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AC4AAD-0306-478B-9209-DB8791A94233}" type="slidenum">
              <a:rPr lang="fr-FR" smtClean="0"/>
              <a:pPr>
                <a:defRPr/>
              </a:pPr>
              <a:t>5</a:t>
            </a:fld>
            <a:endParaRPr lang="fr-FR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FB15654-91F6-43B0-894E-2A53EE929544}"/>
              </a:ext>
            </a:extLst>
          </p:cNvPr>
          <p:cNvSpPr/>
          <p:nvPr/>
        </p:nvSpPr>
        <p:spPr>
          <a:xfrm>
            <a:off x="0" y="837466"/>
            <a:ext cx="896448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  <a:buFontTx/>
              <a:buNone/>
              <a:defRPr/>
            </a:pPr>
            <a:r>
              <a:rPr lang="fr-FR" altLang="fr-FR" dirty="0">
                <a:solidFill>
                  <a:srgbClr val="156D88"/>
                </a:solidFill>
                <a:cs typeface="Calibri" panose="020F0502020204030204" pitchFamily="34" charset="0"/>
              </a:rPr>
              <a:t>La démarche permet à l’allocataire de demander: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fr-FR" altLang="fr-FR" sz="1600" b="1" dirty="0">
                <a:solidFill>
                  <a:srgbClr val="D2853D"/>
                </a:solidFill>
                <a:cs typeface="Calibri" panose="020F0502020204030204" pitchFamily="34" charset="0"/>
              </a:rPr>
              <a:t>de l’Asf non recouvrable </a:t>
            </a:r>
            <a:r>
              <a:rPr lang="fr-FR" altLang="fr-FR" sz="1600" dirty="0">
                <a:solidFill>
                  <a:srgbClr val="156D88"/>
                </a:solidFill>
                <a:cs typeface="Calibri" panose="020F0502020204030204" pitchFamily="34" charset="0"/>
              </a:rPr>
              <a:t>si la personne seule ne peut bénéficier du soutien du débiteur pour élever son enfant.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fr-FR" altLang="fr-FR" sz="1600" b="1" dirty="0">
                <a:solidFill>
                  <a:srgbClr val="D2853D"/>
                </a:solidFill>
                <a:cs typeface="Calibri" panose="020F0502020204030204" pitchFamily="34" charset="0"/>
              </a:rPr>
              <a:t>de l’Asf recouvrable </a:t>
            </a:r>
            <a:r>
              <a:rPr lang="fr-FR" altLang="fr-FR" sz="1600" dirty="0">
                <a:solidFill>
                  <a:srgbClr val="156D88"/>
                </a:solidFill>
                <a:cs typeface="Calibri" panose="020F0502020204030204" pitchFamily="34" charset="0"/>
              </a:rPr>
              <a:t>si la personne seule fait face à la défaillance d’un ou plusieurs débiteurs de pensions alimentaires pour un ou plusieurs enfants.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fr-FR" altLang="fr-FR" sz="1600" b="1" dirty="0">
                <a:solidFill>
                  <a:srgbClr val="D2853D"/>
                </a:solidFill>
                <a:cs typeface="Calibri" panose="020F0502020204030204" pitchFamily="34" charset="0"/>
              </a:rPr>
              <a:t>de l’Asf complémentaire </a:t>
            </a:r>
            <a:r>
              <a:rPr lang="fr-FR" altLang="fr-FR" sz="1600" dirty="0">
                <a:solidFill>
                  <a:srgbClr val="156D88"/>
                </a:solidFill>
                <a:cs typeface="Calibri" panose="020F0502020204030204" pitchFamily="34" charset="0"/>
              </a:rPr>
              <a:t>si la personne seule perçoit une pension dont le montant fixé est inférieur au montant de l’Asf.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fr-FR" altLang="fr-FR" sz="1600" b="1" dirty="0">
                <a:solidFill>
                  <a:srgbClr val="D2853D"/>
                </a:solidFill>
                <a:cs typeface="Calibri" panose="020F0502020204030204" pitchFamily="34" charset="0"/>
              </a:rPr>
              <a:t>de l’Asf Tiers recueillant </a:t>
            </a:r>
            <a:r>
              <a:rPr lang="fr-FR" altLang="fr-FR" sz="1600" dirty="0">
                <a:solidFill>
                  <a:srgbClr val="156D88"/>
                </a:solidFill>
                <a:cs typeface="Calibri" panose="020F0502020204030204" pitchFamily="34" charset="0"/>
              </a:rPr>
              <a:t>si la personne seule ou en couple recueil un enfant privé du soutien de ses parents.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fr-FR" altLang="fr-FR" sz="1600" b="1" dirty="0">
                <a:solidFill>
                  <a:srgbClr val="D2853D"/>
                </a:solidFill>
                <a:cs typeface="Calibri" panose="020F0502020204030204" pitchFamily="34" charset="0"/>
              </a:rPr>
              <a:t>de l’aide au recouvrement d’une pension alimentaire </a:t>
            </a:r>
            <a:r>
              <a:rPr lang="fr-FR" altLang="fr-FR" sz="1600" dirty="0">
                <a:solidFill>
                  <a:srgbClr val="156D88"/>
                </a:solidFill>
                <a:cs typeface="Calibri" panose="020F0502020204030204" pitchFamily="34" charset="0"/>
              </a:rPr>
              <a:t>si la personne ne peut bénéficier de l’Asf mais doit faire face à la défaillance d’un ou plusieurs débiteurs de pensions alimentaires pour un ou plusieurs enfants. 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fr-FR" altLang="fr-FR" sz="1600" b="1" dirty="0">
                <a:solidFill>
                  <a:srgbClr val="D2853D"/>
                </a:solidFill>
                <a:cs typeface="Calibri" panose="020F0502020204030204" pitchFamily="34" charset="0"/>
              </a:rPr>
              <a:t>d’un service précurseur de la future intermédiation financière </a:t>
            </a:r>
            <a:r>
              <a:rPr lang="fr-FR" altLang="fr-FR" sz="1600" dirty="0">
                <a:solidFill>
                  <a:srgbClr val="156D88"/>
                </a:solidFill>
                <a:latin typeface="+mn-lt"/>
                <a:cs typeface="Calibri" panose="020F0502020204030204" pitchFamily="34" charset="0"/>
              </a:rPr>
              <a:t>lorsque la pension est fixée mais non payée </a:t>
            </a:r>
            <a:r>
              <a:rPr lang="fr-FR" altLang="fr-FR" sz="1600" dirty="0">
                <a:solidFill>
                  <a:srgbClr val="156D88"/>
                </a:solidFill>
                <a:latin typeface="+mn-lt"/>
              </a:rPr>
              <a:t>intégralement ou partiellement </a:t>
            </a:r>
            <a:r>
              <a:rPr lang="fr-FR" altLang="fr-FR" sz="1600" dirty="0">
                <a:solidFill>
                  <a:srgbClr val="156D88"/>
                </a:solidFill>
                <a:cs typeface="Calibri" panose="020F0502020204030204" pitchFamily="34" charset="0"/>
              </a:rPr>
              <a:t>(Service </a:t>
            </a:r>
            <a:r>
              <a:rPr lang="fr-FR" sz="1600" dirty="0">
                <a:solidFill>
                  <a:srgbClr val="156D88"/>
                </a:solidFill>
              </a:rPr>
              <a:t>envisagé à compter d’octobre 2020).</a:t>
            </a:r>
            <a:endParaRPr lang="fr-FR" altLang="fr-FR" sz="1600" dirty="0">
              <a:solidFill>
                <a:srgbClr val="156D88"/>
              </a:solidFill>
              <a:latin typeface="Calibri Light" panose="020F0302020204030204" pitchFamily="34" charset="0"/>
            </a:endParaRPr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5EA3C9E5-B4C8-4F1F-9616-9BE9CF160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550" y="93376"/>
            <a:ext cx="25282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b="1" dirty="0">
                <a:solidFill>
                  <a:schemeClr val="bg1"/>
                </a:solidFill>
              </a:rPr>
              <a:t>Le périmètre</a:t>
            </a:r>
          </a:p>
        </p:txBody>
      </p:sp>
    </p:spTree>
    <p:extLst>
      <p:ext uri="{BB962C8B-B14F-4D97-AF65-F5344CB8AC3E}">
        <p14:creationId xmlns:p14="http://schemas.microsoft.com/office/powerpoint/2010/main" val="5845475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C851D9-955E-4483-9BFE-D87A1AFCA6CD}" type="slidenum">
              <a:rPr lang="fr-FR" smtClean="0"/>
              <a:pPr>
                <a:defRPr/>
              </a:pPr>
              <a:t>6</a:t>
            </a:fld>
            <a:endParaRPr lang="fr-FR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AE26E12-6F95-457B-A015-FE8434CFAC7A}"/>
              </a:ext>
            </a:extLst>
          </p:cNvPr>
          <p:cNvSpPr/>
          <p:nvPr/>
        </p:nvSpPr>
        <p:spPr>
          <a:xfrm>
            <a:off x="35496" y="843558"/>
            <a:ext cx="886618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fr-FR" sz="2000" cap="small" dirty="0">
                <a:solidFill>
                  <a:srgbClr val="156D88"/>
                </a:solidFill>
              </a:rPr>
              <a:t>L’accès à la démarche pour </a:t>
            </a:r>
            <a:r>
              <a:rPr lang="fr-FR" sz="2000" b="1" cap="small" dirty="0">
                <a:solidFill>
                  <a:srgbClr val="156D88"/>
                </a:solidFill>
              </a:rPr>
              <a:t>les allocataires</a:t>
            </a:r>
          </a:p>
          <a:p>
            <a:pPr>
              <a:defRPr/>
            </a:pPr>
            <a:r>
              <a:rPr lang="fr-FR" dirty="0">
                <a:solidFill>
                  <a:srgbClr val="156D88"/>
                </a:solidFill>
                <a:cs typeface="Calibri" panose="020F0502020204030204" pitchFamily="34" charset="0"/>
              </a:rPr>
              <a:t>Accès à une téléprocédure de demande </a:t>
            </a:r>
            <a:r>
              <a:rPr lang="fr-FR" b="1" dirty="0">
                <a:solidFill>
                  <a:srgbClr val="156D88"/>
                </a:solidFill>
                <a:cs typeface="Calibri" panose="020F0502020204030204" pitchFamily="34" charset="0"/>
              </a:rPr>
              <a:t>unique</a:t>
            </a:r>
            <a:r>
              <a:rPr lang="fr-FR" dirty="0">
                <a:solidFill>
                  <a:srgbClr val="156D88"/>
                </a:solidFill>
                <a:cs typeface="Calibri" panose="020F0502020204030204" pitchFamily="34" charset="0"/>
              </a:rPr>
              <a:t> quelque soit le type d’Asf demandé. </a:t>
            </a:r>
          </a:p>
          <a:p>
            <a:pPr eaLnBrk="1" hangingPunct="1">
              <a:defRPr/>
            </a:pPr>
            <a:endParaRPr lang="fr-FR" b="1" cap="small" dirty="0">
              <a:solidFill>
                <a:srgbClr val="156D88"/>
              </a:solidFill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fr-FR" b="1" dirty="0">
                <a:solidFill>
                  <a:srgbClr val="156D88"/>
                </a:solidFill>
                <a:cs typeface="Calibri" panose="020F0502020204030204" pitchFamily="34" charset="0"/>
              </a:rPr>
              <a:t>La téléprocédure est mise à disposition des usagers sur le Caf.fr dans Mon Compte, via la rubrique « faire une demande de prestation ».</a:t>
            </a:r>
          </a:p>
          <a:p>
            <a:pPr>
              <a:defRPr/>
            </a:pPr>
            <a:r>
              <a:rPr lang="fr-FR" sz="1600" dirty="0">
                <a:solidFill>
                  <a:srgbClr val="156D88"/>
                </a:solidFill>
                <a:cs typeface="Calibri" panose="020F0502020204030204" pitchFamily="34" charset="0"/>
              </a:rPr>
              <a:t>Elle est disponible dans deux thématiques:</a:t>
            </a:r>
          </a:p>
          <a:p>
            <a:pPr>
              <a:defRPr/>
            </a:pPr>
            <a:r>
              <a:rPr lang="fr-FR" sz="1600" b="1" dirty="0">
                <a:solidFill>
                  <a:srgbClr val="D2853D"/>
                </a:solidFill>
                <a:cs typeface="Calibri" panose="020F0502020204030204" pitchFamily="34" charset="0"/>
              </a:rPr>
              <a:t>« Enfants » et « Séparation et décès » </a:t>
            </a:r>
            <a:endParaRPr lang="fr-FR" sz="1600" dirty="0">
              <a:solidFill>
                <a:srgbClr val="156D88"/>
              </a:solidFill>
              <a:cs typeface="Calibri" panose="020F0502020204030204" pitchFamily="34" charset="0"/>
            </a:endParaRPr>
          </a:p>
          <a:p>
            <a:pPr>
              <a:defRPr/>
            </a:pPr>
            <a:r>
              <a:rPr lang="fr-FR" sz="1600" dirty="0">
                <a:solidFill>
                  <a:srgbClr val="156D88"/>
                </a:solidFill>
                <a:cs typeface="Calibri" panose="020F0502020204030204" pitchFamily="34" charset="0"/>
              </a:rPr>
              <a:t>La démarche est intitulée « Demande d’allocation de soutien familiale, d’intermédiation                               et d’aide au recouvrement des pensions alimentaires ».</a:t>
            </a:r>
          </a:p>
          <a:p>
            <a:pPr>
              <a:defRPr/>
            </a:pPr>
            <a:endParaRPr lang="fr-FR" dirty="0">
              <a:solidFill>
                <a:srgbClr val="156D88"/>
              </a:solidFill>
              <a:cs typeface="Calibri" panose="020F0502020204030204" pitchFamily="34" charset="0"/>
            </a:endParaRPr>
          </a:p>
          <a:p>
            <a:pPr marL="342900" indent="-342900">
              <a:buFont typeface="+mj-lt"/>
              <a:buAutoNum type="arabicPeriod" startAt="2"/>
              <a:defRPr/>
            </a:pPr>
            <a:r>
              <a:rPr lang="fr-FR" b="1" dirty="0">
                <a:solidFill>
                  <a:srgbClr val="156D88"/>
                </a:solidFill>
                <a:latin typeface="+mn-lt"/>
              </a:rPr>
              <a:t>La demande est mise à disposition des usagers .</a:t>
            </a:r>
          </a:p>
          <a:p>
            <a:pPr>
              <a:defRPr/>
            </a:pPr>
            <a:r>
              <a:rPr lang="fr-FR" sz="1600" dirty="0">
                <a:solidFill>
                  <a:srgbClr val="156D88"/>
                </a:solidFill>
                <a:latin typeface="+mn-lt"/>
              </a:rPr>
              <a:t>L’usager peut-être incité par sa Caf à faire une demande d’Asf, s’il remplit les conditions d’accès à la téléprocédure il sera orienté vers celle-ci via une alerte sur son compte.</a:t>
            </a:r>
          </a:p>
          <a:p>
            <a:pPr>
              <a:defRPr/>
            </a:pPr>
            <a:r>
              <a:rPr lang="fr-FR" sz="1600" dirty="0">
                <a:solidFill>
                  <a:srgbClr val="156D88"/>
                </a:solidFill>
                <a:latin typeface="+mn-lt"/>
              </a:rPr>
              <a:t>Sinon, les formulaires papiers lui seront adressés.</a:t>
            </a:r>
            <a:endParaRPr lang="fr-FR" b="1" cap="small" dirty="0">
              <a:solidFill>
                <a:srgbClr val="156D88"/>
              </a:solidFill>
            </a:endParaRP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BF3B00CF-9AF7-4388-BBBA-42F3A4135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550" y="93376"/>
            <a:ext cx="16866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b="1" dirty="0">
                <a:solidFill>
                  <a:schemeClr val="bg1"/>
                </a:solidFill>
              </a:rPr>
              <a:t>L’accès </a:t>
            </a:r>
          </a:p>
        </p:txBody>
      </p:sp>
    </p:spTree>
    <p:extLst>
      <p:ext uri="{BB962C8B-B14F-4D97-AF65-F5344CB8AC3E}">
        <p14:creationId xmlns:p14="http://schemas.microsoft.com/office/powerpoint/2010/main" val="20520917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C851D9-955E-4483-9BFE-D87A1AFCA6CD}" type="slidenum">
              <a:rPr lang="fr-FR" smtClean="0"/>
              <a:pPr>
                <a:defRPr/>
              </a:pPr>
              <a:t>7</a:t>
            </a:fld>
            <a:endParaRPr lang="fr-FR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AE26E12-6F95-457B-A015-FE8434CFAC7A}"/>
              </a:ext>
            </a:extLst>
          </p:cNvPr>
          <p:cNvSpPr/>
          <p:nvPr/>
        </p:nvSpPr>
        <p:spPr>
          <a:xfrm>
            <a:off x="35496" y="843558"/>
            <a:ext cx="8866188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fr-FR" sz="2000" cap="small" dirty="0">
                <a:solidFill>
                  <a:srgbClr val="156D88"/>
                </a:solidFill>
              </a:rPr>
              <a:t>L’accès à la démarche pour </a:t>
            </a:r>
            <a:r>
              <a:rPr lang="fr-FR" sz="2000" b="1" cap="small" dirty="0">
                <a:solidFill>
                  <a:srgbClr val="156D88"/>
                </a:solidFill>
              </a:rPr>
              <a:t>les non-allocataires</a:t>
            </a:r>
          </a:p>
          <a:p>
            <a:pPr>
              <a:defRPr/>
            </a:pPr>
            <a:r>
              <a:rPr lang="fr-FR" dirty="0">
                <a:solidFill>
                  <a:srgbClr val="156D88"/>
                </a:solidFill>
                <a:cs typeface="Calibri" panose="020F0502020204030204" pitchFamily="34" charset="0"/>
              </a:rPr>
              <a:t>Accès aux formulaires de demande :</a:t>
            </a:r>
          </a:p>
          <a:p>
            <a:pPr marL="1200150" lvl="2" indent="-285750">
              <a:buFontTx/>
              <a:buChar char="-"/>
              <a:defRPr/>
            </a:pPr>
            <a:r>
              <a:rPr lang="fr-FR" sz="1600" dirty="0">
                <a:solidFill>
                  <a:srgbClr val="156D88"/>
                </a:solidFill>
                <a:latin typeface="+mn-lt"/>
              </a:rPr>
              <a:t>Le </a:t>
            </a:r>
            <a:r>
              <a:rPr lang="fr-FR" sz="1600" b="1" dirty="0">
                <a:solidFill>
                  <a:srgbClr val="156D88"/>
                </a:solidFill>
                <a:latin typeface="+mn-lt"/>
              </a:rPr>
              <a:t>nouveau</a:t>
            </a:r>
            <a:r>
              <a:rPr lang="fr-FR" sz="1600" dirty="0">
                <a:solidFill>
                  <a:srgbClr val="156D88"/>
                </a:solidFill>
                <a:latin typeface="+mn-lt"/>
              </a:rPr>
              <a:t> formulaire de demande papier,</a:t>
            </a:r>
          </a:p>
          <a:p>
            <a:pPr marL="1200150" lvl="2" indent="-285750">
              <a:buFontTx/>
              <a:buChar char="-"/>
              <a:defRPr/>
            </a:pPr>
            <a:r>
              <a:rPr lang="fr-FR" sz="1600" dirty="0">
                <a:solidFill>
                  <a:srgbClr val="156D88"/>
                </a:solidFill>
                <a:latin typeface="+mn-lt"/>
              </a:rPr>
              <a:t>le formulaire de demande papier non modifié demande d’Asf tiers recueillant.</a:t>
            </a:r>
          </a:p>
          <a:p>
            <a:pPr>
              <a:defRPr/>
            </a:pPr>
            <a:r>
              <a:rPr lang="fr-FR" sz="1400" dirty="0">
                <a:solidFill>
                  <a:srgbClr val="156D88"/>
                </a:solidFill>
                <a:cs typeface="Calibri" panose="020F0502020204030204" pitchFamily="34" charset="0"/>
              </a:rPr>
              <a:t>(Une déclaration de situation Métropole ou Dom est systématiquement jointe au formulaire)</a:t>
            </a:r>
          </a:p>
          <a:p>
            <a:pPr lvl="2">
              <a:defRPr/>
            </a:pPr>
            <a:endParaRPr lang="fr-FR" sz="1600" dirty="0">
              <a:solidFill>
                <a:srgbClr val="156D88"/>
              </a:solidFill>
              <a:latin typeface="+mn-lt"/>
            </a:endParaRPr>
          </a:p>
          <a:p>
            <a:pPr>
              <a:defRPr/>
            </a:pPr>
            <a:r>
              <a:rPr lang="fr-FR" b="1" dirty="0">
                <a:solidFill>
                  <a:srgbClr val="156D88"/>
                </a:solidFill>
                <a:cs typeface="Calibri" panose="020F0502020204030204" pitchFamily="34" charset="0"/>
              </a:rPr>
              <a:t>Les formulaires sont mis à disposition des usagers sur le Caf.fr via la rubrique «faire une demande de prestation »</a:t>
            </a:r>
          </a:p>
          <a:p>
            <a:pPr>
              <a:defRPr/>
            </a:pPr>
            <a:endParaRPr lang="fr-FR" b="1" dirty="0">
              <a:solidFill>
                <a:srgbClr val="156D88"/>
              </a:solidFill>
              <a:cs typeface="Calibri" panose="020F0502020204030204" pitchFamily="34" charset="0"/>
            </a:endParaRPr>
          </a:p>
          <a:p>
            <a:pPr>
              <a:defRPr/>
            </a:pPr>
            <a:r>
              <a:rPr lang="fr-FR" sz="1600" dirty="0">
                <a:solidFill>
                  <a:srgbClr val="156D88"/>
                </a:solidFill>
                <a:cs typeface="Calibri" panose="020F0502020204030204" pitchFamily="34" charset="0"/>
              </a:rPr>
              <a:t>Ils sont disponibles dans deux thématiques:</a:t>
            </a:r>
          </a:p>
          <a:p>
            <a:pPr>
              <a:defRPr/>
            </a:pPr>
            <a:r>
              <a:rPr lang="fr-FR" sz="1600" b="1" dirty="0">
                <a:solidFill>
                  <a:srgbClr val="D2853D"/>
                </a:solidFill>
                <a:cs typeface="Calibri" panose="020F0502020204030204" pitchFamily="34" charset="0"/>
              </a:rPr>
              <a:t>« Enfants » et « Séparation et décès » </a:t>
            </a:r>
          </a:p>
          <a:p>
            <a:pPr>
              <a:defRPr/>
            </a:pPr>
            <a:r>
              <a:rPr lang="fr-FR" sz="1600" dirty="0">
                <a:solidFill>
                  <a:srgbClr val="156D88"/>
                </a:solidFill>
                <a:cs typeface="Calibri" panose="020F0502020204030204" pitchFamily="34" charset="0"/>
              </a:rPr>
              <a:t>La démarche est intitulée « Demande d’allocation de soutien familiale, d’intermédiation                               et d’aide au recouvrement des pensions alimentaires ».</a:t>
            </a:r>
          </a:p>
          <a:p>
            <a:pPr>
              <a:defRPr/>
            </a:pPr>
            <a:endParaRPr lang="fr-FR" dirty="0">
              <a:solidFill>
                <a:srgbClr val="156D88"/>
              </a:solidFill>
              <a:cs typeface="Calibri" panose="020F0502020204030204" pitchFamily="34" charset="0"/>
            </a:endParaRPr>
          </a:p>
          <a:p>
            <a:pPr eaLnBrk="1" hangingPunct="1">
              <a:defRPr/>
            </a:pPr>
            <a:endParaRPr lang="fr-FR" b="1" cap="small" dirty="0">
              <a:solidFill>
                <a:srgbClr val="156D88"/>
              </a:solidFill>
            </a:endParaRP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BF3B00CF-9AF7-4388-BBBA-42F3A4135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550" y="93376"/>
            <a:ext cx="16866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b="1" dirty="0">
                <a:solidFill>
                  <a:schemeClr val="bg1"/>
                </a:solidFill>
              </a:rPr>
              <a:t>L’accès </a:t>
            </a:r>
          </a:p>
        </p:txBody>
      </p:sp>
    </p:spTree>
    <p:extLst>
      <p:ext uri="{BB962C8B-B14F-4D97-AF65-F5344CB8AC3E}">
        <p14:creationId xmlns:p14="http://schemas.microsoft.com/office/powerpoint/2010/main" val="9956444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3D713F6-475F-4C08-AE02-8A2BC8B92645}"/>
              </a:ext>
            </a:extLst>
          </p:cNvPr>
          <p:cNvSpPr/>
          <p:nvPr/>
        </p:nvSpPr>
        <p:spPr>
          <a:xfrm>
            <a:off x="2339752" y="2139702"/>
            <a:ext cx="43995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fr-FR" sz="3200" b="1" dirty="0">
                <a:solidFill>
                  <a:schemeClr val="bg1"/>
                </a:solidFill>
              </a:rPr>
              <a:t> La démarche en ligne</a:t>
            </a:r>
          </a:p>
        </p:txBody>
      </p:sp>
    </p:spTree>
    <p:extLst>
      <p:ext uri="{BB962C8B-B14F-4D97-AF65-F5344CB8AC3E}">
        <p14:creationId xmlns:p14="http://schemas.microsoft.com/office/powerpoint/2010/main" val="2337460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8F162F6-A35A-4422-B20B-6F8FE0E67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 </a:t>
            </a:r>
            <a:br>
              <a:rPr lang="fr-FR" dirty="0"/>
            </a:br>
            <a:r>
              <a:rPr lang="fr-FR" dirty="0"/>
              <a:t>2. La démarche en ligne</a:t>
            </a:r>
            <a:br>
              <a:rPr lang="fr-FR" dirty="0"/>
            </a:br>
            <a:endParaRPr lang="fr-FR" dirty="0"/>
          </a:p>
        </p:txBody>
      </p:sp>
      <p:pic>
        <p:nvPicPr>
          <p:cNvPr id="6" name="Image 6">
            <a:extLst>
              <a:ext uri="{FF2B5EF4-FFF2-40B4-BE49-F238E27FC236}">
                <a16:creationId xmlns:a16="http://schemas.microsoft.com/office/drawing/2014/main" id="{C5D84255-7E60-4F61-ACE0-5DF33F2E30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68626"/>
            <a:ext cx="4125863" cy="2804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3">
            <a:extLst>
              <a:ext uri="{FF2B5EF4-FFF2-40B4-BE49-F238E27FC236}">
                <a16:creationId xmlns:a16="http://schemas.microsoft.com/office/drawing/2014/main" id="{14F1C6F9-CB68-421D-A570-76DE3A9095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987471"/>
            <a:ext cx="3123347" cy="4156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49188777-AFA5-4657-A461-A11A20EB3F3A}"/>
              </a:ext>
            </a:extLst>
          </p:cNvPr>
          <p:cNvSpPr txBox="1"/>
          <p:nvPr/>
        </p:nvSpPr>
        <p:spPr>
          <a:xfrm>
            <a:off x="-42019" y="843558"/>
            <a:ext cx="62970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156D88"/>
                </a:solidFill>
              </a:rPr>
              <a:t>L’accès</a:t>
            </a:r>
            <a:r>
              <a:rPr lang="fr-FR" dirty="0"/>
              <a:t> </a:t>
            </a:r>
            <a:r>
              <a:rPr lang="fr-FR" dirty="0">
                <a:solidFill>
                  <a:srgbClr val="156D88"/>
                </a:solidFill>
              </a:rPr>
              <a:t>se fait via la rubrique «Faire une demande de prestation »</a:t>
            </a:r>
          </a:p>
          <a:p>
            <a:r>
              <a:rPr lang="fr-FR" dirty="0">
                <a:solidFill>
                  <a:srgbClr val="156D88"/>
                </a:solidFill>
              </a:rPr>
              <a:t>Le texte d’introduction à été modifié pour l’intégration de </a:t>
            </a:r>
          </a:p>
          <a:p>
            <a:r>
              <a:rPr lang="fr-FR" dirty="0">
                <a:solidFill>
                  <a:srgbClr val="156D88"/>
                </a:solidFill>
              </a:rPr>
              <a:t>cette nouvelle démarche: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E114EE7-3593-4323-ACAA-659FADF62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AC4AAD-0306-478B-9209-DB8791A94233}" type="slidenum">
              <a:rPr lang="fr-FR" smtClean="0"/>
              <a:pPr>
                <a:defRPr/>
              </a:pPr>
              <a:t>9</a:t>
            </a:fld>
            <a:endParaRPr lang="fr-FR" dirty="0"/>
          </a:p>
        </p:txBody>
      </p:sp>
      <p:cxnSp>
        <p:nvCxnSpPr>
          <p:cNvPr id="5" name="Connecteur droit avec flèche 4">
            <a:extLst>
              <a:ext uri="{FF2B5EF4-FFF2-40B4-BE49-F238E27FC236}">
                <a16:creationId xmlns:a16="http://schemas.microsoft.com/office/drawing/2014/main" id="{AABA7B50-C301-4D34-A26F-416B71099D9D}"/>
              </a:ext>
            </a:extLst>
          </p:cNvPr>
          <p:cNvCxnSpPr/>
          <p:nvPr/>
        </p:nvCxnSpPr>
        <p:spPr>
          <a:xfrm>
            <a:off x="2843808" y="1635646"/>
            <a:ext cx="288032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1813069"/>
      </p:ext>
    </p:extLst>
  </p:cSld>
  <p:clrMapOvr>
    <a:masterClrMapping/>
  </p:clrMapOvr>
</p:sld>
</file>

<file path=ppt/theme/theme1.xml><?xml version="1.0" encoding="utf-8"?>
<a:theme xmlns:a="http://schemas.openxmlformats.org/drawingml/2006/main" name="modele_ppt_cnam">
  <a:themeElements>
    <a:clrScheme name="Cnam">
      <a:dk1>
        <a:srgbClr val="D2853D"/>
      </a:dk1>
      <a:lt1>
        <a:srgbClr val="FFFFFF"/>
      </a:lt1>
      <a:dk2>
        <a:srgbClr val="2A2A2A"/>
      </a:dk2>
      <a:lt2>
        <a:srgbClr val="EEECE1"/>
      </a:lt2>
      <a:accent1>
        <a:srgbClr val="26748B"/>
      </a:accent1>
      <a:accent2>
        <a:srgbClr val="D2853D"/>
      </a:accent2>
      <a:accent3>
        <a:srgbClr val="89B3C0"/>
      </a:accent3>
      <a:accent4>
        <a:srgbClr val="D2853D"/>
      </a:accent4>
      <a:accent5>
        <a:srgbClr val="4BACC6"/>
      </a:accent5>
      <a:accent6>
        <a:srgbClr val="D1813C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modele_ptt_cnam</Template>
  <TotalTime>797</TotalTime>
  <Words>1284</Words>
  <Application>Microsoft Office PowerPoint</Application>
  <PresentationFormat>Affichage à l'écran (16:9)</PresentationFormat>
  <Paragraphs>140</Paragraphs>
  <Slides>23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30" baseType="lpstr">
      <vt:lpstr>Arial</vt:lpstr>
      <vt:lpstr>Calibri</vt:lpstr>
      <vt:lpstr>Calibri Light</vt:lpstr>
      <vt:lpstr>Roboto</vt:lpstr>
      <vt:lpstr>Roboto Black</vt:lpstr>
      <vt:lpstr>Wingdings</vt:lpstr>
      <vt:lpstr>modele_ppt_cnam</vt:lpstr>
      <vt:lpstr>Téléprocédure Asf</vt:lpstr>
      <vt:lpstr>Présentation PowerPoint</vt:lpstr>
      <vt:lpstr>Présentation PowerPoint</vt:lpstr>
      <vt:lpstr>Le périmètre</vt:lpstr>
      <vt:lpstr>Le périmètre</vt:lpstr>
      <vt:lpstr>L’accès </vt:lpstr>
      <vt:lpstr>L’accès </vt:lpstr>
      <vt:lpstr>Présentation PowerPoint</vt:lpstr>
      <vt:lpstr>  2. La démarche en ligne </vt:lpstr>
      <vt:lpstr>2. La démarche en ligne</vt:lpstr>
      <vt:lpstr>2. La démarche en ligne</vt:lpstr>
      <vt:lpstr>2. La démarche en ligne</vt:lpstr>
      <vt:lpstr>2. La démarche en ligne</vt:lpstr>
      <vt:lpstr>2. La démarche en ligne</vt:lpstr>
      <vt:lpstr>2. La démarche en ligne</vt:lpstr>
      <vt:lpstr>2. La démarche en ligne</vt:lpstr>
      <vt:lpstr>2. La démarche en ligne</vt:lpstr>
      <vt:lpstr>2. La démarche en ligne</vt:lpstr>
      <vt:lpstr>2. La démarche en ligne</vt:lpstr>
      <vt:lpstr>2. La démarche en ligne</vt:lpstr>
      <vt:lpstr>2. La démarche en ligne</vt:lpstr>
      <vt:lpstr>2. La démarche en ligne</vt:lpstr>
      <vt:lpstr>Présentation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Audrey LARRAGA 920</dc:creator>
  <cp:lastModifiedBy>Myriam GOSSE 481</cp:lastModifiedBy>
  <cp:revision>52</cp:revision>
  <dcterms:created xsi:type="dcterms:W3CDTF">2020-05-12T09:44:43Z</dcterms:created>
  <dcterms:modified xsi:type="dcterms:W3CDTF">2020-09-15T12:11:33Z</dcterms:modified>
</cp:coreProperties>
</file>