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5.jpg" ContentType="image/jpe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8" r:id="rId3"/>
    <p:sldId id="279" r:id="rId4"/>
    <p:sldId id="260" r:id="rId5"/>
    <p:sldId id="262" r:id="rId6"/>
    <p:sldId id="269" r:id="rId7"/>
    <p:sldId id="271" r:id="rId8"/>
    <p:sldId id="272" r:id="rId9"/>
    <p:sldId id="276" r:id="rId10"/>
    <p:sldId id="277" r:id="rId11"/>
  </p:sldIdLst>
  <p:sldSz cx="9144000" cy="6858000" type="screen4x3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123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8A1E3-CF6C-4B00-BE22-6FD027A2EEE5}" type="datetimeFigureOut">
              <a:rPr lang="fr-FR" smtClean="0"/>
              <a:t>16/06/2020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1CDCC-902D-406F-AC5C-413ED5AD43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87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1CDCC-902D-406F-AC5C-413ED5AD43F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17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 u="heavy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146175" cy="6858000"/>
          </a:xfrm>
          <a:custGeom>
            <a:avLst/>
            <a:gdLst/>
            <a:ahLst/>
            <a:cxnLst/>
            <a:rect l="l" t="t" r="r" b="b"/>
            <a:pathLst>
              <a:path w="1146175" h="6858000">
                <a:moveTo>
                  <a:pt x="0" y="6858000"/>
                </a:moveTo>
                <a:lnTo>
                  <a:pt x="1145921" y="6858000"/>
                </a:lnTo>
                <a:lnTo>
                  <a:pt x="1145921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950" y="2152903"/>
            <a:ext cx="8658098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00404" y="2353513"/>
            <a:ext cx="6743191" cy="384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heavy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517648" y="1184147"/>
            <a:ext cx="2667000" cy="1303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3"/>
            <a:ext cx="2743200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5148695"/>
            <a:ext cx="1136073" cy="113607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181600"/>
            <a:ext cx="2774635" cy="1103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6163" y="369773"/>
            <a:ext cx="704583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0" spc="-20">
                <a:solidFill>
                  <a:schemeClr val="accent1">
                    <a:lumMod val="75000"/>
                  </a:schemeClr>
                </a:solidFill>
                <a:latin typeface="Franklin Gothic Medium"/>
                <a:cs typeface="Franklin Gothic Medium"/>
              </a:rPr>
              <a:t>Validation </a:t>
            </a:r>
            <a:r>
              <a:rPr sz="2800" b="0" spc="-5">
                <a:solidFill>
                  <a:schemeClr val="accent1">
                    <a:lumMod val="75000"/>
                  </a:schemeClr>
                </a:solidFill>
                <a:latin typeface="Franklin Gothic Medium"/>
                <a:cs typeface="Franklin Gothic Medium"/>
              </a:rPr>
              <a:t>du</a:t>
            </a:r>
            <a:r>
              <a:rPr sz="2800" b="0" spc="-150">
                <a:solidFill>
                  <a:schemeClr val="accent1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2800" b="0" spc="5" smtClean="0">
                <a:solidFill>
                  <a:schemeClr val="accent1">
                    <a:lumMod val="75000"/>
                  </a:schemeClr>
                </a:solidFill>
                <a:latin typeface="Franklin Gothic Medium"/>
                <a:cs typeface="Franklin Gothic Medium"/>
              </a:rPr>
              <a:t>RDV</a:t>
            </a:r>
            <a:r>
              <a:rPr lang="fr-FR" sz="2800" b="0" spc="5" smtClean="0">
                <a:solidFill>
                  <a:schemeClr val="accent1">
                    <a:lumMod val="75000"/>
                  </a:schemeClr>
                </a:solidFill>
                <a:latin typeface="Franklin Gothic Medium"/>
                <a:cs typeface="Franklin Gothic Medium"/>
              </a:rPr>
              <a:t> et connexion au RDV</a:t>
            </a:r>
            <a:endParaRPr sz="2800">
              <a:solidFill>
                <a:schemeClr val="accent1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06067" y="1060703"/>
            <a:ext cx="6767830" cy="0"/>
          </a:xfrm>
          <a:custGeom>
            <a:avLst/>
            <a:gdLst/>
            <a:ahLst/>
            <a:cxnLst/>
            <a:rect l="l" t="t" r="r" b="b"/>
            <a:pathLst>
              <a:path w="6767830">
                <a:moveTo>
                  <a:pt x="0" y="0"/>
                </a:moveTo>
                <a:lnTo>
                  <a:pt x="6767703" y="0"/>
                </a:lnTo>
              </a:path>
            </a:pathLst>
          </a:custGeom>
          <a:ln w="9144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146175" cy="6858000"/>
          </a:xfrm>
          <a:custGeom>
            <a:avLst/>
            <a:gdLst/>
            <a:ahLst/>
            <a:cxnLst/>
            <a:rect l="l" t="t" r="r" b="b"/>
            <a:pathLst>
              <a:path w="1146175" h="6858000">
                <a:moveTo>
                  <a:pt x="0" y="6858000"/>
                </a:moveTo>
                <a:lnTo>
                  <a:pt x="1145921" y="6858000"/>
                </a:lnTo>
                <a:lnTo>
                  <a:pt x="1145921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" y="5297422"/>
            <a:ext cx="2202180" cy="1560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9076" y="1112646"/>
            <a:ext cx="4671060" cy="448309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639"/>
              </a:lnSpc>
              <a:spcBef>
                <a:spcPts val="190"/>
              </a:spcBef>
            </a:pPr>
            <a:r>
              <a:rPr sz="1400">
                <a:latin typeface="Wingdings"/>
                <a:cs typeface="Wingdings"/>
              </a:rPr>
              <a:t></a:t>
            </a:r>
            <a:r>
              <a:rPr sz="1400">
                <a:latin typeface="Times New Roman"/>
                <a:cs typeface="Times New Roman"/>
              </a:rPr>
              <a:t> </a:t>
            </a:r>
            <a:r>
              <a:rPr sz="1400" spc="-15">
                <a:latin typeface="Franklin Gothic Medium"/>
                <a:cs typeface="Franklin Gothic Medium"/>
              </a:rPr>
              <a:t>Vous </a:t>
            </a:r>
            <a:r>
              <a:rPr sz="1400" spc="-5">
                <a:latin typeface="Franklin Gothic Medium"/>
                <a:cs typeface="Franklin Gothic Medium"/>
              </a:rPr>
              <a:t>recevrez dans </a:t>
            </a:r>
            <a:r>
              <a:rPr sz="1400">
                <a:latin typeface="Franklin Gothic Medium"/>
                <a:cs typeface="Franklin Gothic Medium"/>
              </a:rPr>
              <a:t>un premier </a:t>
            </a:r>
            <a:r>
              <a:rPr sz="1400" spc="-5">
                <a:latin typeface="Franklin Gothic Medium"/>
                <a:cs typeface="Franklin Gothic Medium"/>
              </a:rPr>
              <a:t>temps, </a:t>
            </a:r>
            <a:r>
              <a:rPr sz="1400">
                <a:latin typeface="Franklin Gothic Medium"/>
                <a:cs typeface="Franklin Gothic Medium"/>
              </a:rPr>
              <a:t>un </a:t>
            </a:r>
            <a:r>
              <a:rPr sz="1400" spc="-5">
                <a:latin typeface="Franklin Gothic Medium"/>
                <a:cs typeface="Franklin Gothic Medium"/>
              </a:rPr>
              <a:t>mail </a:t>
            </a:r>
            <a:r>
              <a:rPr sz="1400">
                <a:latin typeface="Franklin Gothic Medium"/>
                <a:cs typeface="Franklin Gothic Medium"/>
              </a:rPr>
              <a:t>de prise </a:t>
            </a:r>
            <a:r>
              <a:rPr sz="1400" spc="-5">
                <a:latin typeface="Franklin Gothic Medium"/>
                <a:cs typeface="Franklin Gothic Medium"/>
              </a:rPr>
              <a:t>en  compte </a:t>
            </a:r>
            <a:r>
              <a:rPr sz="1400">
                <a:latin typeface="Franklin Gothic Medium"/>
                <a:cs typeface="Franklin Gothic Medium"/>
              </a:rPr>
              <a:t>du</a:t>
            </a:r>
            <a:r>
              <a:rPr sz="1400" spc="-50">
                <a:latin typeface="Franklin Gothic Medium"/>
                <a:cs typeface="Franklin Gothic Medium"/>
              </a:rPr>
              <a:t> </a:t>
            </a:r>
            <a:r>
              <a:rPr sz="1400" spc="-5">
                <a:latin typeface="Franklin Gothic Medium"/>
                <a:cs typeface="Franklin Gothic Medium"/>
              </a:rPr>
              <a:t>rendez-vous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71181" y="4483752"/>
            <a:ext cx="4886525" cy="17726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45411" y="3864102"/>
            <a:ext cx="6966584" cy="5080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190"/>
              </a:spcBef>
            </a:pPr>
            <a:r>
              <a:rPr sz="1600" spc="-5">
                <a:latin typeface="Wingdings"/>
                <a:cs typeface="Wingdings"/>
              </a:rPr>
              <a:t></a:t>
            </a:r>
            <a:r>
              <a:rPr sz="1600" spc="-5">
                <a:latin typeface="Franklin Gothic Medium"/>
                <a:cs typeface="Franklin Gothic Medium"/>
              </a:rPr>
              <a:t>Puis un </a:t>
            </a:r>
            <a:r>
              <a:rPr sz="1600" spc="-10">
                <a:latin typeface="Franklin Gothic Medium"/>
                <a:cs typeface="Franklin Gothic Medium"/>
              </a:rPr>
              <a:t>second vous sera </a:t>
            </a:r>
            <a:r>
              <a:rPr sz="1600" spc="-5">
                <a:latin typeface="Franklin Gothic Medium"/>
                <a:cs typeface="Franklin Gothic Medium"/>
              </a:rPr>
              <a:t>adressé quand le rendez-vous </a:t>
            </a:r>
            <a:r>
              <a:rPr sz="1600" spc="-10">
                <a:latin typeface="Franklin Gothic Medium"/>
                <a:cs typeface="Franklin Gothic Medium"/>
              </a:rPr>
              <a:t>sera </a:t>
            </a:r>
            <a:r>
              <a:rPr sz="1600" spc="-5">
                <a:latin typeface="Franklin Gothic Medium"/>
                <a:cs typeface="Franklin Gothic Medium"/>
              </a:rPr>
              <a:t>confirmé par l'un  de </a:t>
            </a:r>
            <a:r>
              <a:rPr sz="1600" spc="-10">
                <a:latin typeface="Franklin Gothic Medium"/>
                <a:cs typeface="Franklin Gothic Medium"/>
              </a:rPr>
              <a:t>nos</a:t>
            </a:r>
            <a:r>
              <a:rPr sz="1600">
                <a:latin typeface="Franklin Gothic Medium"/>
                <a:cs typeface="Franklin Gothic Medium"/>
              </a:rPr>
              <a:t> </a:t>
            </a:r>
            <a:r>
              <a:rPr sz="1600" spc="-5">
                <a:latin typeface="Franklin Gothic Medium"/>
                <a:cs typeface="Franklin Gothic Medium"/>
              </a:rPr>
              <a:t>agents..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71352" y="1919745"/>
            <a:ext cx="2085090" cy="1242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28860" y="2177706"/>
            <a:ext cx="2068047" cy="95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0983" y="2410985"/>
            <a:ext cx="5087564" cy="11312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93264" y="5311140"/>
            <a:ext cx="1553337" cy="9201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52600" y="1674876"/>
            <a:ext cx="6029325" cy="2117090"/>
          </a:xfrm>
          <a:custGeom>
            <a:avLst/>
            <a:gdLst/>
            <a:ahLst/>
            <a:cxnLst/>
            <a:rect l="l" t="t" r="r" b="b"/>
            <a:pathLst>
              <a:path w="6029325" h="2117090">
                <a:moveTo>
                  <a:pt x="0" y="2116836"/>
                </a:moveTo>
                <a:lnTo>
                  <a:pt x="6028944" y="2116836"/>
                </a:lnTo>
                <a:lnTo>
                  <a:pt x="6028944" y="0"/>
                </a:lnTo>
                <a:lnTo>
                  <a:pt x="0" y="0"/>
                </a:lnTo>
                <a:lnTo>
                  <a:pt x="0" y="211683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328921" y="6002832"/>
            <a:ext cx="4154804" cy="7518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100"/>
              </a:lnSpc>
              <a:spcBef>
                <a:spcPts val="110"/>
              </a:spcBef>
            </a:pPr>
            <a:r>
              <a:rPr sz="1600" spc="-5">
                <a:latin typeface="Wingdings"/>
                <a:cs typeface="Wingdings"/>
              </a:rPr>
              <a:t></a:t>
            </a:r>
            <a:r>
              <a:rPr sz="1600" spc="-5">
                <a:latin typeface="Times New Roman"/>
                <a:cs typeface="Times New Roman"/>
              </a:rPr>
              <a:t> </a:t>
            </a:r>
            <a:r>
              <a:rPr sz="1600" spc="-10">
                <a:latin typeface="Franklin Gothic Medium"/>
                <a:cs typeface="Franklin Gothic Medium"/>
              </a:rPr>
              <a:t>Au </a:t>
            </a:r>
            <a:r>
              <a:rPr sz="1600" spc="-5">
                <a:latin typeface="Franklin Gothic Medium"/>
                <a:cs typeface="Franklin Gothic Medium"/>
              </a:rPr>
              <a:t>moment du rendez-vous, il </a:t>
            </a:r>
            <a:r>
              <a:rPr sz="1600" spc="-10">
                <a:latin typeface="Franklin Gothic Medium"/>
                <a:cs typeface="Franklin Gothic Medium"/>
              </a:rPr>
              <a:t>vous </a:t>
            </a:r>
            <a:r>
              <a:rPr sz="1600" spc="-5">
                <a:latin typeface="Franklin Gothic Medium"/>
                <a:cs typeface="Franklin Gothic Medium"/>
              </a:rPr>
              <a:t>suffira </a:t>
            </a:r>
            <a:r>
              <a:rPr sz="1600">
                <a:latin typeface="Franklin Gothic Medium"/>
                <a:cs typeface="Franklin Gothic Medium"/>
              </a:rPr>
              <a:t>de  </a:t>
            </a:r>
            <a:r>
              <a:rPr sz="1600" spc="-5">
                <a:latin typeface="Franklin Gothic Medium"/>
                <a:cs typeface="Franklin Gothic Medium"/>
              </a:rPr>
              <a:t>cliquer </a:t>
            </a:r>
            <a:r>
              <a:rPr sz="1600" spc="-10">
                <a:latin typeface="Franklin Gothic Medium"/>
                <a:cs typeface="Franklin Gothic Medium"/>
              </a:rPr>
              <a:t>sur </a:t>
            </a:r>
            <a:r>
              <a:rPr sz="1600" spc="-5">
                <a:latin typeface="Franklin Gothic Medium"/>
                <a:cs typeface="Franklin Gothic Medium"/>
              </a:rPr>
              <a:t>le lien reçu dans le mail </a:t>
            </a:r>
            <a:r>
              <a:rPr sz="1600">
                <a:latin typeface="Franklin Gothic Medium"/>
                <a:cs typeface="Franklin Gothic Medium"/>
              </a:rPr>
              <a:t>de  </a:t>
            </a:r>
            <a:r>
              <a:rPr sz="1600" spc="-5">
                <a:latin typeface="Franklin Gothic Medium"/>
                <a:cs typeface="Franklin Gothic Medium"/>
              </a:rPr>
              <a:t>confirmation</a:t>
            </a:r>
            <a:endParaRPr sz="16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56916"/>
            <a:ext cx="1147572" cy="11292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5475730"/>
            <a:ext cx="1781556" cy="13822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02859" y="1704373"/>
            <a:ext cx="3420236" cy="13469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7572" y="129362"/>
            <a:ext cx="7767827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b="0">
                <a:solidFill>
                  <a:schemeClr val="accent1">
                    <a:lumMod val="50000"/>
                  </a:schemeClr>
                </a:solidFill>
                <a:latin typeface="Franklin Gothic Medium"/>
                <a:cs typeface="Franklin Gothic Medium"/>
              </a:rPr>
              <a:t>Prise </a:t>
            </a:r>
            <a:r>
              <a:rPr sz="2800" b="0" spc="-10">
                <a:solidFill>
                  <a:schemeClr val="accent1">
                    <a:lumMod val="50000"/>
                  </a:schemeClr>
                </a:solidFill>
                <a:latin typeface="Franklin Gothic Medium"/>
                <a:cs typeface="Franklin Gothic Medium"/>
              </a:rPr>
              <a:t>de </a:t>
            </a:r>
            <a:r>
              <a:rPr sz="2800" b="0" spc="5">
                <a:solidFill>
                  <a:schemeClr val="accent1">
                    <a:lumMod val="50000"/>
                  </a:schemeClr>
                </a:solidFill>
                <a:latin typeface="Franklin Gothic Medium"/>
                <a:cs typeface="Franklin Gothic Medium"/>
              </a:rPr>
              <a:t>RDV </a:t>
            </a:r>
            <a:r>
              <a:rPr lang="fr-FR" sz="2800" b="0" spc="5" err="1" smtClean="0">
                <a:solidFill>
                  <a:schemeClr val="accent1">
                    <a:lumMod val="50000"/>
                  </a:schemeClr>
                </a:solidFill>
                <a:latin typeface="Franklin Gothic Medium"/>
                <a:cs typeface="Franklin Gothic Medium"/>
              </a:rPr>
              <a:t>Visiocontact</a:t>
            </a:r>
            <a:r>
              <a:rPr lang="fr-FR" sz="2800" b="0" spc="5" smtClean="0">
                <a:solidFill>
                  <a:schemeClr val="accent1">
                    <a:lumMod val="50000"/>
                  </a:schemeClr>
                </a:solidFill>
                <a:latin typeface="Franklin Gothic Medium"/>
                <a:cs typeface="Franklin Gothic Medium"/>
              </a:rPr>
              <a:t/>
            </a:r>
            <a:br>
              <a:rPr lang="fr-FR" sz="2800" b="0" spc="5" smtClean="0">
                <a:solidFill>
                  <a:schemeClr val="accent1">
                    <a:lumMod val="50000"/>
                  </a:schemeClr>
                </a:solidFill>
                <a:latin typeface="Franklin Gothic Medium"/>
                <a:cs typeface="Franklin Gothic Medium"/>
              </a:rPr>
            </a:br>
            <a:r>
              <a:rPr sz="2800" b="0" spc="-5" smtClean="0">
                <a:solidFill>
                  <a:schemeClr val="accent1">
                    <a:lumMod val="50000"/>
                  </a:schemeClr>
                </a:solidFill>
                <a:latin typeface="Franklin Gothic Medium"/>
                <a:cs typeface="Franklin Gothic Medium"/>
              </a:rPr>
              <a:t>direct</a:t>
            </a:r>
            <a:r>
              <a:rPr lang="fr-FR" sz="2800" b="0" spc="-5" smtClean="0">
                <a:solidFill>
                  <a:schemeClr val="accent1">
                    <a:lumMod val="50000"/>
                  </a:schemeClr>
                </a:solidFill>
                <a:latin typeface="Franklin Gothic Medium"/>
                <a:cs typeface="Franklin Gothic Medium"/>
              </a:rPr>
              <a:t>e</a:t>
            </a:r>
            <a:r>
              <a:rPr sz="2800" b="0" spc="-5" err="1" smtClean="0">
                <a:solidFill>
                  <a:schemeClr val="accent1">
                    <a:lumMod val="50000"/>
                  </a:schemeClr>
                </a:solidFill>
                <a:latin typeface="Franklin Gothic Medium"/>
                <a:cs typeface="Franklin Gothic Medium"/>
              </a:rPr>
              <a:t>ment</a:t>
            </a:r>
            <a:r>
              <a:rPr sz="2800" b="0" spc="-5" smtClean="0">
                <a:solidFill>
                  <a:schemeClr val="accent1">
                    <a:lumMod val="50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lang="fr-FR" sz="2800" b="0" spc="-5" smtClean="0">
                <a:solidFill>
                  <a:schemeClr val="accent1">
                    <a:lumMod val="50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2800" b="0" spc="-5" smtClean="0">
                <a:solidFill>
                  <a:schemeClr val="accent1">
                    <a:lumMod val="50000"/>
                  </a:schemeClr>
                </a:solidFill>
                <a:latin typeface="Franklin Gothic Medium"/>
                <a:cs typeface="Franklin Gothic Medium"/>
              </a:rPr>
              <a:t>à </a:t>
            </a:r>
            <a:r>
              <a:rPr sz="2800" b="0">
                <a:solidFill>
                  <a:schemeClr val="accent1">
                    <a:lumMod val="50000"/>
                  </a:schemeClr>
                </a:solidFill>
                <a:latin typeface="Franklin Gothic Medium"/>
                <a:cs typeface="Franklin Gothic Medium"/>
              </a:rPr>
              <a:t>partir </a:t>
            </a:r>
            <a:r>
              <a:rPr sz="2800" b="0" spc="-5">
                <a:solidFill>
                  <a:schemeClr val="accent1">
                    <a:lumMod val="50000"/>
                  </a:schemeClr>
                </a:solidFill>
                <a:latin typeface="Franklin Gothic Medium"/>
                <a:cs typeface="Franklin Gothic Medium"/>
              </a:rPr>
              <a:t>du</a:t>
            </a:r>
            <a:r>
              <a:rPr sz="2800" b="0" spc="-270">
                <a:solidFill>
                  <a:schemeClr val="accent1">
                    <a:lumMod val="50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2800" b="0">
                <a:solidFill>
                  <a:schemeClr val="accent1">
                    <a:lumMod val="50000"/>
                  </a:schemeClr>
                </a:solidFill>
                <a:latin typeface="Franklin Gothic Medium"/>
                <a:cs typeface="Franklin Gothic Medium"/>
              </a:rPr>
              <a:t>moteur  </a:t>
            </a:r>
            <a:r>
              <a:rPr sz="2800" b="0" spc="-5">
                <a:solidFill>
                  <a:schemeClr val="accent1">
                    <a:lumMod val="50000"/>
                  </a:schemeClr>
                </a:solidFill>
                <a:latin typeface="Franklin Gothic Medium"/>
                <a:cs typeface="Franklin Gothic Medium"/>
              </a:rPr>
              <a:t>de recherche</a:t>
            </a:r>
            <a:endParaRPr sz="2800">
              <a:solidFill>
                <a:schemeClr val="accent1">
                  <a:lumMod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25285" y="1970913"/>
            <a:ext cx="1936750" cy="8458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400"/>
              </a:lnSpc>
              <a:spcBef>
                <a:spcPts val="110"/>
              </a:spcBef>
            </a:pPr>
            <a:r>
              <a:rPr sz="1800" spc="-25">
                <a:latin typeface="Wingdings"/>
                <a:cs typeface="Wingdings"/>
              </a:rPr>
              <a:t></a:t>
            </a:r>
            <a:r>
              <a:rPr sz="1800" spc="-25">
                <a:latin typeface="Calibri"/>
                <a:cs typeface="Calibri"/>
              </a:rPr>
              <a:t>Taper</a:t>
            </a:r>
            <a:r>
              <a:rPr sz="1800" spc="-60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directement  visiocontact </a:t>
            </a:r>
            <a:r>
              <a:rPr sz="1800">
                <a:latin typeface="Calibri"/>
                <a:cs typeface="Calibri"/>
              </a:rPr>
              <a:t>sur </a:t>
            </a:r>
            <a:r>
              <a:rPr sz="1800" spc="-5">
                <a:latin typeface="Calibri"/>
                <a:cs typeface="Calibri"/>
              </a:rPr>
              <a:t>la  </a:t>
            </a:r>
            <a:r>
              <a:rPr sz="1800" spc="-10">
                <a:latin typeface="Calibri"/>
                <a:cs typeface="Calibri"/>
              </a:rPr>
              <a:t>barre </a:t>
            </a:r>
            <a:r>
              <a:rPr sz="1800" spc="-5">
                <a:latin typeface="Calibri"/>
                <a:cs typeface="Calibri"/>
              </a:rPr>
              <a:t>de</a:t>
            </a:r>
            <a:r>
              <a:rPr sz="1800" spc="-15">
                <a:latin typeface="Calibri"/>
                <a:cs typeface="Calibri"/>
              </a:rPr>
              <a:t> </a:t>
            </a:r>
            <a:r>
              <a:rPr sz="1800" spc="-10">
                <a:latin typeface="Calibri"/>
                <a:cs typeface="Calibri"/>
              </a:rPr>
              <a:t>recherche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87651" y="3378215"/>
            <a:ext cx="4832604" cy="29280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04026" y="3969766"/>
            <a:ext cx="1951989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1800">
                <a:latin typeface="Wingdings"/>
                <a:cs typeface="Wingdings"/>
              </a:rPr>
              <a:t></a:t>
            </a:r>
            <a:r>
              <a:rPr sz="1800">
                <a:latin typeface="Times New Roman"/>
                <a:cs typeface="Times New Roman"/>
              </a:rPr>
              <a:t> </a:t>
            </a:r>
            <a:r>
              <a:rPr sz="1800" spc="-5">
                <a:latin typeface="Calibri"/>
                <a:cs typeface="Calibri"/>
              </a:rPr>
              <a:t>Cliquer </a:t>
            </a:r>
            <a:r>
              <a:rPr sz="1800">
                <a:latin typeface="Calibri"/>
                <a:cs typeface="Calibri"/>
              </a:rPr>
              <a:t>sur  </a:t>
            </a:r>
            <a:r>
              <a:rPr sz="1800" i="1" spc="-5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visioCont@ct </a:t>
            </a:r>
            <a:r>
              <a:rPr sz="1800" i="1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:  </a:t>
            </a:r>
            <a:r>
              <a:rPr sz="1800" i="1" spc="-1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Rendez-vous avec la  Caf </a:t>
            </a:r>
            <a:r>
              <a:rPr sz="1800">
                <a:latin typeface="Calibri"/>
                <a:cs typeface="Calibri"/>
              </a:rPr>
              <a:t>même </a:t>
            </a:r>
            <a:r>
              <a:rPr sz="1800" spc="-5">
                <a:latin typeface="Calibri"/>
                <a:cs typeface="Calibri"/>
              </a:rPr>
              <a:t>si </a:t>
            </a:r>
            <a:r>
              <a:rPr sz="1800" spc="-15">
                <a:latin typeface="Calibri"/>
                <a:cs typeface="Calibri"/>
              </a:rPr>
              <a:t>votre  </a:t>
            </a:r>
            <a:r>
              <a:rPr sz="1800" spc="-5">
                <a:latin typeface="Calibri"/>
                <a:cs typeface="Calibri"/>
              </a:rPr>
              <a:t>demande de rendez-  vous </a:t>
            </a:r>
            <a:r>
              <a:rPr sz="1800" spc="-10">
                <a:latin typeface="Calibri"/>
                <a:cs typeface="Calibri"/>
              </a:rPr>
              <a:t>concerne </a:t>
            </a:r>
            <a:r>
              <a:rPr sz="1800" spc="-5">
                <a:latin typeface="Calibri"/>
                <a:cs typeface="Calibri"/>
              </a:rPr>
              <a:t>les  services </a:t>
            </a:r>
            <a:r>
              <a:rPr lang="fr-FR" spc="-10" smtClean="0">
                <a:latin typeface="Calibri"/>
                <a:cs typeface="Calibri"/>
              </a:rPr>
              <a:t>Assurance maladie</a:t>
            </a:r>
            <a:r>
              <a:rPr sz="1800" spc="-10" smtClean="0">
                <a:latin typeface="Calibri"/>
                <a:cs typeface="Calibri"/>
              </a:rPr>
              <a:t> </a:t>
            </a:r>
            <a:r>
              <a:rPr sz="1800">
                <a:latin typeface="Calibri"/>
                <a:cs typeface="Calibri"/>
              </a:rPr>
              <a:t>de </a:t>
            </a:r>
            <a:r>
              <a:rPr sz="1800" spc="-5">
                <a:latin typeface="Calibri"/>
                <a:cs typeface="Calibri"/>
              </a:rPr>
              <a:t>la  CCSS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06161" y="4325873"/>
            <a:ext cx="1039494" cy="142240"/>
          </a:xfrm>
          <a:custGeom>
            <a:avLst/>
            <a:gdLst/>
            <a:ahLst/>
            <a:cxnLst/>
            <a:rect l="l" t="t" r="r" b="b"/>
            <a:pathLst>
              <a:path w="1039495" h="142239">
                <a:moveTo>
                  <a:pt x="70865" y="0"/>
                </a:moveTo>
                <a:lnTo>
                  <a:pt x="0" y="70865"/>
                </a:lnTo>
                <a:lnTo>
                  <a:pt x="70865" y="141731"/>
                </a:lnTo>
                <a:lnTo>
                  <a:pt x="70865" y="106299"/>
                </a:lnTo>
                <a:lnTo>
                  <a:pt x="1039367" y="106299"/>
                </a:lnTo>
                <a:lnTo>
                  <a:pt x="1039367" y="35432"/>
                </a:lnTo>
                <a:lnTo>
                  <a:pt x="70865" y="35432"/>
                </a:lnTo>
                <a:lnTo>
                  <a:pt x="7086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6161" y="4325873"/>
            <a:ext cx="1039494" cy="142240"/>
          </a:xfrm>
          <a:custGeom>
            <a:avLst/>
            <a:gdLst/>
            <a:ahLst/>
            <a:cxnLst/>
            <a:rect l="l" t="t" r="r" b="b"/>
            <a:pathLst>
              <a:path w="1039495" h="142239">
                <a:moveTo>
                  <a:pt x="0" y="70865"/>
                </a:moveTo>
                <a:lnTo>
                  <a:pt x="70865" y="0"/>
                </a:lnTo>
                <a:lnTo>
                  <a:pt x="70865" y="35432"/>
                </a:lnTo>
                <a:lnTo>
                  <a:pt x="1039367" y="35432"/>
                </a:lnTo>
                <a:lnTo>
                  <a:pt x="1039367" y="106299"/>
                </a:lnTo>
                <a:lnTo>
                  <a:pt x="70865" y="106299"/>
                </a:lnTo>
                <a:lnTo>
                  <a:pt x="70865" y="141731"/>
                </a:lnTo>
                <a:lnTo>
                  <a:pt x="0" y="70865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3603" y="1200911"/>
            <a:ext cx="6767830" cy="0"/>
          </a:xfrm>
          <a:custGeom>
            <a:avLst/>
            <a:gdLst/>
            <a:ahLst/>
            <a:cxnLst/>
            <a:rect l="l" t="t" r="r" b="b"/>
            <a:pathLst>
              <a:path w="6767830">
                <a:moveTo>
                  <a:pt x="0" y="0"/>
                </a:moveTo>
                <a:lnTo>
                  <a:pt x="6767703" y="0"/>
                </a:lnTo>
              </a:path>
            </a:pathLst>
          </a:custGeom>
          <a:ln w="9144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426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56916"/>
            <a:ext cx="1147572" cy="1129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5475730"/>
            <a:ext cx="1781556" cy="13822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7572" y="304800"/>
            <a:ext cx="7767828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fr-FR" sz="2800" b="0" smtClean="0">
                <a:solidFill>
                  <a:schemeClr val="accent1">
                    <a:lumMod val="50000"/>
                  </a:schemeClr>
                </a:solidFill>
                <a:latin typeface="Franklin Gothic Medium"/>
                <a:cs typeface="Franklin Gothic Medium"/>
              </a:rPr>
              <a:t>Navigateur à privilégier</a:t>
            </a:r>
            <a:endParaRPr sz="2800" b="0">
              <a:solidFill>
                <a:schemeClr val="accent1">
                  <a:lumMod val="50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03603" y="1200911"/>
            <a:ext cx="6767830" cy="0"/>
          </a:xfrm>
          <a:custGeom>
            <a:avLst/>
            <a:gdLst/>
            <a:ahLst/>
            <a:cxnLst/>
            <a:rect l="l" t="t" r="r" b="b"/>
            <a:pathLst>
              <a:path w="6767830">
                <a:moveTo>
                  <a:pt x="0" y="0"/>
                </a:moveTo>
                <a:lnTo>
                  <a:pt x="6767703" y="0"/>
                </a:lnTo>
              </a:path>
            </a:pathLst>
          </a:custGeom>
          <a:ln w="9144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3" y="1535199"/>
            <a:ext cx="1611367" cy="140739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799988" y="1521483"/>
            <a:ext cx="5963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latin typeface="Franklin Gothic Medium"/>
                <a:cs typeface="Calibri"/>
              </a:rPr>
              <a:t>Merci </a:t>
            </a:r>
            <a:r>
              <a:rPr lang="fr-FR" sz="2800">
                <a:latin typeface="Franklin Gothic Medium"/>
                <a:cs typeface="Calibri"/>
              </a:rPr>
              <a:t>d'utiliser </a:t>
            </a:r>
            <a:endParaRPr lang="fr-FR" sz="2800" smtClean="0">
              <a:latin typeface="Franklin Gothic Medium"/>
              <a:cs typeface="Calibri"/>
            </a:endParaRPr>
          </a:p>
          <a:p>
            <a:pPr algn="ctr"/>
            <a:r>
              <a:rPr lang="fr-FR" sz="2800" smtClean="0">
                <a:latin typeface="Franklin Gothic Medium"/>
                <a:cs typeface="Calibri"/>
              </a:rPr>
              <a:t>le </a:t>
            </a:r>
            <a:r>
              <a:rPr lang="fr-FR" sz="2800">
                <a:latin typeface="Franklin Gothic Medium"/>
                <a:cs typeface="Calibri"/>
              </a:rPr>
              <a:t>navigateur </a:t>
            </a:r>
            <a:endParaRPr lang="fr-FR" sz="2800" smtClean="0">
              <a:latin typeface="Franklin Gothic Medium"/>
              <a:cs typeface="Calibri"/>
            </a:endParaRPr>
          </a:p>
          <a:p>
            <a:pPr algn="ctr"/>
            <a:r>
              <a:rPr lang="fr-FR" sz="2800" smtClean="0">
                <a:latin typeface="Franklin Gothic Medium"/>
                <a:cs typeface="Calibri"/>
              </a:rPr>
              <a:t>Chrome </a:t>
            </a:r>
            <a:r>
              <a:rPr lang="fr-FR" sz="2800">
                <a:latin typeface="Franklin Gothic Medium"/>
                <a:cs typeface="Calibri"/>
              </a:rPr>
              <a:t>ou </a:t>
            </a:r>
            <a:r>
              <a:rPr lang="fr-FR" sz="2800" smtClean="0">
                <a:latin typeface="Franklin Gothic Medium"/>
                <a:cs typeface="Calibri"/>
              </a:rPr>
              <a:t>Mozilla,</a:t>
            </a:r>
            <a:endParaRPr lang="fr-FR" sz="2800" smtClean="0">
              <a:latin typeface="Franklin Gothic Medium"/>
              <a:cs typeface="Calibri"/>
            </a:endParaRPr>
          </a:p>
          <a:p>
            <a:pPr algn="ctr"/>
            <a:endParaRPr lang="fr-FR">
              <a:latin typeface="Franklin Gothic Medium"/>
              <a:cs typeface="Calibri"/>
            </a:endParaRPr>
          </a:p>
          <a:p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751497" y="2983421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>
                <a:latin typeface="Franklin Gothic Medium"/>
                <a:cs typeface="Calibri"/>
              </a:rPr>
              <a:t>Internet Explorer ne prenant pas en charge la prise de rendez-vous.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03" y="4267200"/>
            <a:ext cx="1611367" cy="140739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820202" y="4504236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smtClean="0">
                <a:latin typeface="Franklin Gothic Medium"/>
                <a:cs typeface="Calibri"/>
              </a:rPr>
              <a:t>L’appareil utilisé </a:t>
            </a:r>
            <a:r>
              <a:rPr lang="fr-FR" sz="2800" b="1" smtClean="0">
                <a:latin typeface="Franklin Gothic Medium"/>
                <a:cs typeface="Calibri"/>
              </a:rPr>
              <a:t>pour la prise de RDV </a:t>
            </a:r>
            <a:r>
              <a:rPr lang="fr-FR" sz="2800" smtClean="0">
                <a:latin typeface="Franklin Gothic Medium"/>
                <a:cs typeface="Calibri"/>
              </a:rPr>
              <a:t>(ordinateur, tablette, smartphone)  sera l’appareil à utiliser </a:t>
            </a:r>
            <a:r>
              <a:rPr lang="fr-FR" sz="2800" b="1" smtClean="0">
                <a:latin typeface="Franklin Gothic Medium"/>
                <a:cs typeface="Calibri"/>
              </a:rPr>
              <a:t>lors du RDV </a:t>
            </a:r>
            <a:endParaRPr lang="fr-FR" sz="2800" b="1">
              <a:latin typeface="Franklin Gothic Medium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4558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8048" y="1124711"/>
            <a:ext cx="6769734" cy="0"/>
          </a:xfrm>
          <a:custGeom>
            <a:avLst/>
            <a:gdLst/>
            <a:ahLst/>
            <a:cxnLst/>
            <a:rect l="l" t="t" r="r" b="b"/>
            <a:pathLst>
              <a:path w="6769734">
                <a:moveTo>
                  <a:pt x="0" y="0"/>
                </a:moveTo>
                <a:lnTo>
                  <a:pt x="6769227" y="0"/>
                </a:lnTo>
              </a:path>
            </a:pathLst>
          </a:custGeom>
          <a:ln w="9144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7572" y="1126236"/>
            <a:ext cx="5782056" cy="5347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09638" y="2169616"/>
            <a:ext cx="2134362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Wingdings"/>
                <a:cs typeface="Wingdings"/>
              </a:rPr>
              <a:t></a:t>
            </a:r>
            <a:r>
              <a:rPr sz="1800">
                <a:latin typeface="Times New Roman"/>
                <a:cs typeface="Times New Roman"/>
              </a:rPr>
              <a:t> </a:t>
            </a:r>
            <a:r>
              <a:rPr sz="1400" spc="-5" err="1" smtClean="0">
                <a:latin typeface="Franklin Gothic Medium"/>
                <a:cs typeface="Franklin Gothic Medium"/>
              </a:rPr>
              <a:t>Rens</a:t>
            </a:r>
            <a:r>
              <a:rPr lang="fr-FR" sz="1400" spc="-5" err="1" smtClean="0">
                <a:latin typeface="Franklin Gothic Medium"/>
                <a:cs typeface="Franklin Gothic Medium"/>
              </a:rPr>
              <a:t>eigner</a:t>
            </a:r>
            <a:r>
              <a:rPr lang="fr-FR" sz="1400" spc="-5" smtClean="0">
                <a:latin typeface="Franklin Gothic Medium"/>
                <a:cs typeface="Franklin Gothic Medium"/>
              </a:rPr>
              <a:t> votre </a:t>
            </a:r>
            <a:r>
              <a:rPr sz="1400" smtClean="0">
                <a:latin typeface="Franklin Gothic Medium"/>
                <a:cs typeface="Franklin Gothic Medium"/>
              </a:rPr>
              <a:t>code</a:t>
            </a:r>
            <a:r>
              <a:rPr sz="1400" spc="-40" smtClean="0">
                <a:latin typeface="Franklin Gothic Medium"/>
                <a:cs typeface="Franklin Gothic Medium"/>
              </a:rPr>
              <a:t> </a:t>
            </a:r>
            <a:r>
              <a:rPr sz="1400">
                <a:latin typeface="Franklin Gothic Medium"/>
                <a:cs typeface="Franklin Gothic Medium"/>
              </a:rPr>
              <a:t>postal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62977" y="4841189"/>
            <a:ext cx="1917065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>
                <a:latin typeface="Wingdings"/>
                <a:cs typeface="Wingdings"/>
              </a:rPr>
              <a:t></a:t>
            </a:r>
            <a:r>
              <a:rPr sz="1800">
                <a:latin typeface="Times New Roman"/>
                <a:cs typeface="Times New Roman"/>
              </a:rPr>
              <a:t> </a:t>
            </a:r>
            <a:r>
              <a:rPr sz="1400">
                <a:latin typeface="Franklin Gothic Medium"/>
                <a:cs typeface="Franklin Gothic Medium"/>
              </a:rPr>
              <a:t>Choisir</a:t>
            </a:r>
            <a:r>
              <a:rPr sz="1400" spc="-85">
                <a:latin typeface="Franklin Gothic Medium"/>
                <a:cs typeface="Franklin Gothic Medium"/>
              </a:rPr>
              <a:t> </a:t>
            </a:r>
            <a:r>
              <a:rPr sz="1400">
                <a:latin typeface="Franklin Gothic Medium"/>
                <a:cs typeface="Franklin Gothic Medium"/>
              </a:rPr>
              <a:t>l'organisme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5">
                <a:latin typeface="Franklin Gothic Medium"/>
                <a:cs typeface="Franklin Gothic Medium"/>
              </a:rPr>
              <a:t>"Branche</a:t>
            </a:r>
            <a:r>
              <a:rPr sz="1400" spc="-20">
                <a:latin typeface="Franklin Gothic Medium"/>
                <a:cs typeface="Franklin Gothic Medium"/>
              </a:rPr>
              <a:t> </a:t>
            </a:r>
            <a:r>
              <a:rPr sz="1400" spc="-5" err="1">
                <a:latin typeface="Franklin Gothic Medium"/>
                <a:cs typeface="Franklin Gothic Medium"/>
              </a:rPr>
              <a:t>Famille</a:t>
            </a:r>
            <a:r>
              <a:rPr sz="1400" spc="-5" smtClean="0">
                <a:latin typeface="Franklin Gothic Medium"/>
                <a:cs typeface="Franklin Gothic Medium"/>
              </a:rPr>
              <a:t>"</a:t>
            </a:r>
            <a:endParaRPr lang="fr-FR" sz="1400" spc="-5" smtClean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z="1400" spc="-5" smtClean="0">
                <a:latin typeface="Franklin Gothic Medium"/>
                <a:cs typeface="Franklin Gothic Medium"/>
              </a:rPr>
              <a:t>Ou 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fr-FR" sz="1400" spc="-5" smtClean="0">
                <a:latin typeface="Franklin Gothic Medium"/>
                <a:cs typeface="Franklin Gothic Medium"/>
              </a:rPr>
              <a:t>« Branche Assurance Maladie »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" y="5297422"/>
            <a:ext cx="2202180" cy="1560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756916"/>
            <a:ext cx="1147572" cy="1129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47572" y="211581"/>
            <a:ext cx="8148828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400" b="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Prise </a:t>
            </a:r>
            <a:r>
              <a:rPr sz="2400" b="0" spc="-1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de </a:t>
            </a:r>
            <a:r>
              <a:rPr sz="2400" b="0" spc="5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RDV</a:t>
            </a:r>
            <a:r>
              <a:rPr sz="2400" b="0" spc="-20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lang="fr-FR" sz="2400" b="0" spc="-200" smtClean="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 avec  la </a:t>
            </a:r>
            <a:r>
              <a:rPr sz="2400" b="0" err="1" smtClean="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Caf</a:t>
            </a:r>
            <a:r>
              <a:rPr lang="fr-FR" sz="2400" b="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lang="fr-FR" sz="2400" b="0" smtClean="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ou avec l’Assurance Maladie</a:t>
            </a:r>
            <a:endParaRPr sz="2400">
              <a:solidFill>
                <a:schemeClr val="tx2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8048" y="1124711"/>
            <a:ext cx="6769734" cy="0"/>
          </a:xfrm>
          <a:custGeom>
            <a:avLst/>
            <a:gdLst/>
            <a:ahLst/>
            <a:cxnLst/>
            <a:rect l="l" t="t" r="r" b="b"/>
            <a:pathLst>
              <a:path w="6769734">
                <a:moveTo>
                  <a:pt x="0" y="0"/>
                </a:moveTo>
                <a:lnTo>
                  <a:pt x="6769227" y="0"/>
                </a:lnTo>
              </a:path>
            </a:pathLst>
          </a:custGeom>
          <a:ln w="9144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5297422"/>
            <a:ext cx="2202180" cy="1560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56916"/>
            <a:ext cx="1147572" cy="1129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7572" y="1121663"/>
            <a:ext cx="7996427" cy="3654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053842" y="5075301"/>
            <a:ext cx="44684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5">
                <a:latin typeface="Franklin Gothic Medium"/>
                <a:cs typeface="Franklin Gothic Medium"/>
              </a:rPr>
              <a:t>Lors </a:t>
            </a:r>
            <a:r>
              <a:rPr sz="2400">
                <a:latin typeface="Franklin Gothic Medium"/>
                <a:cs typeface="Franklin Gothic Medium"/>
              </a:rPr>
              <a:t>du </a:t>
            </a:r>
            <a:r>
              <a:rPr sz="2400" spc="-5">
                <a:latin typeface="Franklin Gothic Medium"/>
                <a:cs typeface="Franklin Gothic Medium"/>
              </a:rPr>
              <a:t>rendez-vous, </a:t>
            </a:r>
            <a:r>
              <a:rPr sz="2400">
                <a:latin typeface="Franklin Gothic Medium"/>
                <a:cs typeface="Franklin Gothic Medium"/>
              </a:rPr>
              <a:t>il </a:t>
            </a:r>
            <a:r>
              <a:rPr sz="2400" spc="-10">
                <a:latin typeface="Franklin Gothic Medium"/>
                <a:cs typeface="Franklin Gothic Medium"/>
              </a:rPr>
              <a:t>vous </a:t>
            </a:r>
            <a:r>
              <a:rPr sz="2400" spc="-5">
                <a:latin typeface="Franklin Gothic Medium"/>
                <a:cs typeface="Franklin Gothic Medium"/>
              </a:rPr>
              <a:t>sera </a:t>
            </a:r>
            <a:r>
              <a:rPr sz="2400">
                <a:latin typeface="Franklin Gothic Medium"/>
                <a:cs typeface="Franklin Gothic Medium"/>
              </a:rPr>
              <a:t>demandé de </a:t>
            </a:r>
            <a:r>
              <a:rPr sz="2400" spc="-5" smtClean="0">
                <a:latin typeface="Franklin Gothic Medium"/>
                <a:cs typeface="Franklin Gothic Medium"/>
              </a:rPr>
              <a:t>respecter </a:t>
            </a:r>
            <a:r>
              <a:rPr sz="2400">
                <a:latin typeface="Franklin Gothic Medium"/>
                <a:cs typeface="Franklin Gothic Medium"/>
              </a:rPr>
              <a:t>la charte </a:t>
            </a:r>
            <a:r>
              <a:rPr sz="2400" spc="-5">
                <a:latin typeface="Franklin Gothic Medium"/>
                <a:cs typeface="Franklin Gothic Medium"/>
              </a:rPr>
              <a:t>mise en </a:t>
            </a:r>
            <a:r>
              <a:rPr sz="2400">
                <a:latin typeface="Franklin Gothic Medium"/>
                <a:cs typeface="Franklin Gothic Medium"/>
              </a:rPr>
              <a:t>place par </a:t>
            </a:r>
            <a:r>
              <a:rPr sz="2400" spc="-5">
                <a:latin typeface="Franklin Gothic Medium"/>
                <a:cs typeface="Franklin Gothic Medium"/>
              </a:rPr>
              <a:t>nos  </a:t>
            </a:r>
            <a:r>
              <a:rPr sz="2400">
                <a:latin typeface="Franklin Gothic Medium"/>
                <a:cs typeface="Franklin Gothic Medium"/>
              </a:rPr>
              <a:t>services.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7572" y="211581"/>
            <a:ext cx="776782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z="2400" b="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Prise </a:t>
            </a:r>
            <a:r>
              <a:rPr lang="fr-FR" sz="2400" b="0" spc="-1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de </a:t>
            </a:r>
            <a:r>
              <a:rPr lang="fr-FR" sz="2400" b="0" spc="5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RDV</a:t>
            </a:r>
            <a:r>
              <a:rPr lang="fr-FR" sz="2400" b="0" spc="-20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  avec  la </a:t>
            </a:r>
            <a:r>
              <a:rPr lang="fr-FR" sz="2400" b="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Caf ou avec l’Assurance Maladie</a:t>
            </a:r>
            <a:endParaRPr sz="24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196" y="858011"/>
            <a:ext cx="6769734" cy="0"/>
          </a:xfrm>
          <a:custGeom>
            <a:avLst/>
            <a:gdLst/>
            <a:ahLst/>
            <a:cxnLst/>
            <a:rect l="l" t="t" r="r" b="b"/>
            <a:pathLst>
              <a:path w="6769734">
                <a:moveTo>
                  <a:pt x="0" y="0"/>
                </a:moveTo>
                <a:lnTo>
                  <a:pt x="6769227" y="0"/>
                </a:lnTo>
              </a:path>
            </a:pathLst>
          </a:custGeom>
          <a:ln w="9144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87196" y="290575"/>
            <a:ext cx="795680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z="2400" b="0" smtClean="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Prise </a:t>
            </a:r>
            <a:r>
              <a:rPr lang="fr-FR" sz="2400" b="0" spc="-1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de </a:t>
            </a:r>
            <a:r>
              <a:rPr lang="fr-FR" sz="2400" b="0" spc="5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RDV</a:t>
            </a:r>
            <a:r>
              <a:rPr lang="fr-FR" sz="2400" b="0" spc="-20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  avec  la </a:t>
            </a:r>
            <a:r>
              <a:rPr lang="fr-FR" sz="2400" b="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Caf ou avec l’Assurance </a:t>
            </a:r>
            <a:r>
              <a:rPr lang="fr-FR" sz="2400" b="0" smtClean="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Maladie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3208" y="1124711"/>
            <a:ext cx="7434072" cy="3425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" y="5297422"/>
            <a:ext cx="2202180" cy="1560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756916"/>
            <a:ext cx="1147572" cy="11292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75787" y="4579365"/>
            <a:ext cx="6383274" cy="11330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" algn="ctr">
              <a:lnSpc>
                <a:spcPct val="100000"/>
              </a:lnSpc>
              <a:spcBef>
                <a:spcPts val="95"/>
              </a:spcBef>
            </a:pPr>
            <a:r>
              <a:rPr kern="1400" spc="-5">
                <a:latin typeface="Franklin Gothic Medium"/>
                <a:cs typeface="Franklin Gothic Medium"/>
              </a:rPr>
              <a:t>Vérifier si </a:t>
            </a:r>
            <a:r>
              <a:rPr kern="1400" spc="-10">
                <a:latin typeface="Franklin Gothic Medium"/>
                <a:cs typeface="Franklin Gothic Medium"/>
              </a:rPr>
              <a:t>vous </a:t>
            </a:r>
            <a:r>
              <a:rPr kern="1400" spc="-5">
                <a:latin typeface="Franklin Gothic Medium"/>
                <a:cs typeface="Franklin Gothic Medium"/>
              </a:rPr>
              <a:t>remplissez les </a:t>
            </a:r>
            <a:r>
              <a:rPr kern="1400" spc="-10">
                <a:latin typeface="Franklin Gothic Medium"/>
                <a:cs typeface="Franklin Gothic Medium"/>
              </a:rPr>
              <a:t>Pré-Requis </a:t>
            </a:r>
            <a:r>
              <a:rPr kern="1400" spc="-5">
                <a:latin typeface="Franklin Gothic Medium"/>
                <a:cs typeface="Franklin Gothic Medium"/>
              </a:rPr>
              <a:t>nécessaires au rendez-  </a:t>
            </a:r>
            <a:r>
              <a:rPr kern="1400" spc="-10">
                <a:latin typeface="Franklin Gothic Medium"/>
                <a:cs typeface="Franklin Gothic Medium"/>
              </a:rPr>
              <a:t>vous </a:t>
            </a:r>
            <a:r>
              <a:rPr kern="1400" spc="-5">
                <a:latin typeface="Franklin Gothic Medium"/>
                <a:cs typeface="Franklin Gothic Medium"/>
              </a:rPr>
              <a:t>Visio </a:t>
            </a:r>
            <a:r>
              <a:rPr kern="1400" spc="-10">
                <a:latin typeface="Franklin Gothic Medium"/>
                <a:cs typeface="Franklin Gothic Medium"/>
              </a:rPr>
              <a:t>Contact </a:t>
            </a:r>
            <a:r>
              <a:rPr kern="1400" spc="-5">
                <a:latin typeface="Franklin Gothic Medium"/>
                <a:cs typeface="Franklin Gothic Medium"/>
              </a:rPr>
              <a:t>(réalisable </a:t>
            </a:r>
            <a:r>
              <a:rPr kern="1400" spc="-15">
                <a:latin typeface="Franklin Gothic Medium"/>
                <a:cs typeface="Franklin Gothic Medium"/>
              </a:rPr>
              <a:t>avec votre </a:t>
            </a:r>
            <a:r>
              <a:rPr kern="1400" spc="-5">
                <a:latin typeface="Franklin Gothic Medium"/>
                <a:cs typeface="Franklin Gothic Medium"/>
              </a:rPr>
              <a:t>téléphone mobile, </a:t>
            </a:r>
            <a:r>
              <a:rPr kern="1400" spc="-15">
                <a:latin typeface="Franklin Gothic Medium"/>
                <a:cs typeface="Franklin Gothic Medium"/>
              </a:rPr>
              <a:t>votre  </a:t>
            </a:r>
            <a:r>
              <a:rPr kern="1400" spc="-10">
                <a:latin typeface="Franklin Gothic Medium"/>
                <a:cs typeface="Franklin Gothic Medium"/>
              </a:rPr>
              <a:t>tablette </a:t>
            </a:r>
            <a:r>
              <a:rPr kern="1400" spc="-5">
                <a:latin typeface="Franklin Gothic Medium"/>
                <a:cs typeface="Franklin Gothic Medium"/>
              </a:rPr>
              <a:t>ou </a:t>
            </a:r>
            <a:r>
              <a:rPr kern="1400">
                <a:latin typeface="Franklin Gothic Medium"/>
                <a:cs typeface="Franklin Gothic Medium"/>
              </a:rPr>
              <a:t>votre</a:t>
            </a:r>
            <a:r>
              <a:rPr kern="1400" spc="-15">
                <a:latin typeface="Franklin Gothic Medium"/>
                <a:cs typeface="Franklin Gothic Medium"/>
              </a:rPr>
              <a:t> </a:t>
            </a:r>
            <a:r>
              <a:rPr kern="1400" spc="-5">
                <a:latin typeface="Franklin Gothic Medium"/>
                <a:cs typeface="Franklin Gothic Medium"/>
              </a:rPr>
              <a:t>ordinateur</a:t>
            </a:r>
            <a:r>
              <a:rPr kern="1400" spc="-5" smtClean="0">
                <a:latin typeface="Franklin Gothic Medium"/>
                <a:cs typeface="Franklin Gothic Medium"/>
              </a:rPr>
              <a:t>)</a:t>
            </a:r>
            <a:endParaRPr lang="fr-FR" kern="1400" spc="-5" smtClean="0">
              <a:latin typeface="Franklin Gothic Medium"/>
              <a:cs typeface="Franklin Gothic Medium"/>
            </a:endParaRPr>
          </a:p>
          <a:p>
            <a:pPr marL="12700" marR="5080" indent="45720" algn="ctr">
              <a:lnSpc>
                <a:spcPct val="100000"/>
              </a:lnSpc>
              <a:spcBef>
                <a:spcPts val="95"/>
              </a:spcBef>
            </a:pPr>
            <a:r>
              <a:rPr kern="1400" spc="-10" smtClean="0">
                <a:latin typeface="Franklin Gothic Medium"/>
                <a:cs typeface="Franklin Gothic Medium"/>
              </a:rPr>
              <a:t> </a:t>
            </a:r>
            <a:endParaRPr kern="14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01005" y="3886961"/>
            <a:ext cx="239395" cy="584200"/>
          </a:xfrm>
          <a:custGeom>
            <a:avLst/>
            <a:gdLst/>
            <a:ahLst/>
            <a:cxnLst/>
            <a:rect l="l" t="t" r="r" b="b"/>
            <a:pathLst>
              <a:path w="239395" h="584200">
                <a:moveTo>
                  <a:pt x="179451" y="119633"/>
                </a:moveTo>
                <a:lnTo>
                  <a:pt x="59817" y="119633"/>
                </a:lnTo>
                <a:lnTo>
                  <a:pt x="59817" y="583692"/>
                </a:lnTo>
                <a:lnTo>
                  <a:pt x="179451" y="583692"/>
                </a:lnTo>
                <a:lnTo>
                  <a:pt x="179451" y="119633"/>
                </a:lnTo>
                <a:close/>
              </a:path>
              <a:path w="239395" h="584200">
                <a:moveTo>
                  <a:pt x="119634" y="0"/>
                </a:moveTo>
                <a:lnTo>
                  <a:pt x="0" y="119633"/>
                </a:lnTo>
                <a:lnTo>
                  <a:pt x="239268" y="119633"/>
                </a:lnTo>
                <a:lnTo>
                  <a:pt x="11963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1005" y="3886961"/>
            <a:ext cx="239395" cy="584200"/>
          </a:xfrm>
          <a:custGeom>
            <a:avLst/>
            <a:gdLst/>
            <a:ahLst/>
            <a:cxnLst/>
            <a:rect l="l" t="t" r="r" b="b"/>
            <a:pathLst>
              <a:path w="239395" h="584200">
                <a:moveTo>
                  <a:pt x="0" y="119633"/>
                </a:moveTo>
                <a:lnTo>
                  <a:pt x="119634" y="0"/>
                </a:lnTo>
                <a:lnTo>
                  <a:pt x="239268" y="119633"/>
                </a:lnTo>
                <a:lnTo>
                  <a:pt x="179451" y="119633"/>
                </a:lnTo>
                <a:lnTo>
                  <a:pt x="179451" y="583692"/>
                </a:lnTo>
                <a:lnTo>
                  <a:pt x="59817" y="583692"/>
                </a:lnTo>
                <a:lnTo>
                  <a:pt x="59817" y="119633"/>
                </a:lnTo>
                <a:lnTo>
                  <a:pt x="0" y="119633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ZoneTexte 10"/>
          <p:cNvSpPr txBox="1"/>
          <p:nvPr/>
        </p:nvSpPr>
        <p:spPr>
          <a:xfrm>
            <a:off x="2017568" y="5609632"/>
            <a:ext cx="6541493" cy="936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indent="45720" algn="ctr">
              <a:lnSpc>
                <a:spcPct val="100000"/>
              </a:lnSpc>
              <a:spcBef>
                <a:spcPts val="95"/>
              </a:spcBef>
            </a:pPr>
            <a:r>
              <a:rPr lang="fr-FR">
                <a:latin typeface="Franklin Gothic Medium" panose="020B0603020102020204" pitchFamily="34" charset="0"/>
              </a:rPr>
              <a:t>A</a:t>
            </a:r>
            <a:r>
              <a:rPr lang="fr-FR" kern="1400" spc="-5" smtClean="0">
                <a:latin typeface="Franklin Gothic Medium" panose="020B0603020102020204" pitchFamily="34" charset="0"/>
                <a:cs typeface="Franklin Gothic Medium"/>
              </a:rPr>
              <a:t>ccepter </a:t>
            </a:r>
            <a:r>
              <a:rPr lang="fr-FR" kern="1400">
                <a:latin typeface="Franklin Gothic Medium" panose="020B0603020102020204" pitchFamily="34" charset="0"/>
                <a:cs typeface="Franklin Gothic Medium"/>
              </a:rPr>
              <a:t>les </a:t>
            </a:r>
            <a:r>
              <a:rPr lang="fr-FR" kern="1400" spc="-5">
                <a:latin typeface="Franklin Gothic Medium" panose="020B0603020102020204" pitchFamily="34" charset="0"/>
                <a:cs typeface="Franklin Gothic Medium"/>
              </a:rPr>
              <a:t>Conditions </a:t>
            </a:r>
            <a:r>
              <a:rPr lang="fr-FR" kern="1400" spc="-10">
                <a:latin typeface="Franklin Gothic Medium" panose="020B0603020102020204" pitchFamily="34" charset="0"/>
                <a:cs typeface="Franklin Gothic Medium"/>
              </a:rPr>
              <a:t>Générales  </a:t>
            </a:r>
            <a:r>
              <a:rPr lang="fr-FR" kern="1400" spc="-5">
                <a:latin typeface="Franklin Gothic Medium" panose="020B0603020102020204" pitchFamily="34" charset="0"/>
                <a:cs typeface="Franklin Gothic Medium"/>
              </a:rPr>
              <a:t>d'Utilisation </a:t>
            </a:r>
          </a:p>
          <a:p>
            <a:pPr marL="12700" marR="5080" indent="45720" algn="ctr">
              <a:lnSpc>
                <a:spcPct val="100000"/>
              </a:lnSpc>
              <a:spcBef>
                <a:spcPts val="95"/>
              </a:spcBef>
            </a:pPr>
            <a:r>
              <a:rPr lang="fr-FR" kern="1400" spc="-5">
                <a:latin typeface="Franklin Gothic Medium" panose="020B0603020102020204" pitchFamily="34" charset="0"/>
                <a:cs typeface="Franklin Gothic Medium"/>
              </a:rPr>
              <a:t>en </a:t>
            </a:r>
            <a:r>
              <a:rPr lang="fr-FR" kern="1400" spc="-10">
                <a:latin typeface="Franklin Gothic Medium" panose="020B0603020102020204" pitchFamily="34" charset="0"/>
                <a:cs typeface="Franklin Gothic Medium"/>
              </a:rPr>
              <a:t>cliquant</a:t>
            </a:r>
            <a:r>
              <a:rPr lang="fr-FR" kern="1400" spc="-5"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fr-FR" kern="1400" spc="-10">
                <a:latin typeface="Franklin Gothic Medium" panose="020B0603020102020204" pitchFamily="34" charset="0"/>
                <a:cs typeface="Franklin Gothic Medium"/>
              </a:rPr>
              <a:t>sur </a:t>
            </a:r>
            <a:r>
              <a:rPr lang="fr-FR" kern="1400" spc="-5">
                <a:latin typeface="Franklin Gothic Medium" panose="020B0603020102020204" pitchFamily="34" charset="0"/>
                <a:cs typeface="Franklin Gothic Medium"/>
              </a:rPr>
              <a:t>« </a:t>
            </a:r>
            <a:r>
              <a:rPr lang="fr-FR" kern="1400" spc="-10">
                <a:latin typeface="Franklin Gothic Medium" panose="020B0603020102020204" pitchFamily="34" charset="0"/>
                <a:cs typeface="Franklin Gothic Medium"/>
              </a:rPr>
              <a:t>Je </a:t>
            </a:r>
            <a:r>
              <a:rPr lang="fr-FR" kern="1400" spc="-5">
                <a:latin typeface="Franklin Gothic Medium" panose="020B0603020102020204" pitchFamily="34" charset="0"/>
                <a:cs typeface="Franklin Gothic Medium"/>
              </a:rPr>
              <a:t>confirme </a:t>
            </a:r>
            <a:r>
              <a:rPr lang="fr-FR" kern="1400" spc="-10">
                <a:latin typeface="Franklin Gothic Medium" panose="020B0603020102020204" pitchFamily="34" charset="0"/>
                <a:cs typeface="Franklin Gothic Medium"/>
              </a:rPr>
              <a:t>et </a:t>
            </a:r>
            <a:r>
              <a:rPr lang="fr-FR" kern="1400" spc="-5">
                <a:latin typeface="Franklin Gothic Medium" panose="020B0603020102020204" pitchFamily="34" charset="0"/>
                <a:cs typeface="Franklin Gothic Medium"/>
              </a:rPr>
              <a:t>j’accepte les </a:t>
            </a:r>
            <a:r>
              <a:rPr lang="fr-FR" kern="1400" spc="-10">
                <a:latin typeface="Franklin Gothic Medium" panose="020B0603020102020204" pitchFamily="34" charset="0"/>
                <a:cs typeface="Franklin Gothic Medium"/>
              </a:rPr>
              <a:t>CGU</a:t>
            </a:r>
            <a:r>
              <a:rPr lang="fr-FR" kern="1400" spc="25">
                <a:latin typeface="Franklin Gothic Medium" panose="020B0603020102020204" pitchFamily="34" charset="0"/>
                <a:cs typeface="Franklin Gothic Medium"/>
              </a:rPr>
              <a:t> </a:t>
            </a:r>
            <a:r>
              <a:rPr lang="fr-FR" kern="1400" spc="-5">
                <a:latin typeface="Franklin Gothic Medium" panose="020B0603020102020204" pitchFamily="34" charset="0"/>
                <a:cs typeface="Franklin Gothic Medium"/>
              </a:rPr>
              <a:t>»</a:t>
            </a:r>
            <a:endParaRPr lang="fr-FR" kern="1400">
              <a:latin typeface="Franklin Gothic Medium" panose="020B0603020102020204" pitchFamily="34" charset="0"/>
              <a:cs typeface="Franklin Gothic Medium"/>
            </a:endParaRPr>
          </a:p>
          <a:p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6547" y="886967"/>
            <a:ext cx="6769734" cy="0"/>
          </a:xfrm>
          <a:custGeom>
            <a:avLst/>
            <a:gdLst/>
            <a:ahLst/>
            <a:cxnLst/>
            <a:rect l="l" t="t" r="r" b="b"/>
            <a:pathLst>
              <a:path w="6769734">
                <a:moveTo>
                  <a:pt x="0" y="0"/>
                </a:moveTo>
                <a:lnTo>
                  <a:pt x="6769227" y="0"/>
                </a:lnTo>
              </a:path>
            </a:pathLst>
          </a:custGeom>
          <a:ln w="9144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5297422"/>
            <a:ext cx="2202180" cy="1560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56916"/>
            <a:ext cx="1147572" cy="1129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04568" y="310387"/>
            <a:ext cx="7182231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z="2400" b="0" smtClean="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Prise </a:t>
            </a:r>
            <a:r>
              <a:rPr lang="fr-FR" sz="2400" b="0" spc="-1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de </a:t>
            </a:r>
            <a:r>
              <a:rPr lang="fr-FR" sz="2400" b="0" spc="5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RDV</a:t>
            </a:r>
            <a:r>
              <a:rPr lang="fr-FR" sz="2400" b="0" spc="-20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  avec  la </a:t>
            </a:r>
            <a:r>
              <a:rPr lang="fr-FR" sz="2400" b="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Caf ou avec l’Assurance </a:t>
            </a:r>
            <a:r>
              <a:rPr lang="fr-FR" sz="2400" b="0" smtClean="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Maladie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8824" y="1083564"/>
            <a:ext cx="7734300" cy="3100509"/>
          </a:xfrm>
          <a:prstGeom prst="rect">
            <a:avLst/>
          </a:prstGeom>
          <a:blipFill>
            <a:blip r:embed="rId4" cstate="print"/>
            <a:srcRect/>
            <a:stretch>
              <a:fillRect b="-21703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06752" y="4314362"/>
            <a:ext cx="6937248" cy="255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pc="-5">
                <a:latin typeface="Franklin Gothic Medium"/>
                <a:cs typeface="Franklin Gothic Medium"/>
              </a:rPr>
              <a:t>Compléter </a:t>
            </a:r>
            <a:r>
              <a:rPr>
                <a:latin typeface="Franklin Gothic Medium"/>
                <a:cs typeface="Franklin Gothic Medium"/>
              </a:rPr>
              <a:t>les </a:t>
            </a:r>
            <a:r>
              <a:rPr spc="-5">
                <a:latin typeface="Franklin Gothic Medium"/>
                <a:cs typeface="Franklin Gothic Medium"/>
              </a:rPr>
              <a:t>informations nécessaires </a:t>
            </a:r>
            <a:r>
              <a:rPr>
                <a:latin typeface="Franklin Gothic Medium"/>
                <a:cs typeface="Franklin Gothic Medium"/>
              </a:rPr>
              <a:t>pour le </a:t>
            </a:r>
            <a:r>
              <a:rPr spc="-5">
                <a:latin typeface="Franklin Gothic Medium"/>
                <a:cs typeface="Franklin Gothic Medium"/>
              </a:rPr>
              <a:t>rendez-vous</a:t>
            </a:r>
            <a:r>
              <a:rPr spc="-95">
                <a:latin typeface="Franklin Gothic Medium"/>
                <a:cs typeface="Franklin Gothic Medium"/>
              </a:rPr>
              <a:t> </a:t>
            </a:r>
            <a:r>
              <a:rPr smtClean="0">
                <a:latin typeface="Franklin Gothic Medium"/>
                <a:cs typeface="Franklin Gothic Medium"/>
              </a:rPr>
              <a:t>:</a:t>
            </a:r>
            <a:endParaRPr lang="fr-FR" smtClean="0">
              <a:latin typeface="Franklin Gothic Medium"/>
              <a:cs typeface="Franklin Gothic Medium"/>
            </a:endParaRPr>
          </a:p>
          <a:p>
            <a:pPr marL="12700">
              <a:lnSpc>
                <a:spcPts val="1660"/>
              </a:lnSpc>
              <a:spcBef>
                <a:spcPts val="100"/>
              </a:spcBef>
            </a:pPr>
            <a:endParaRPr>
              <a:latin typeface="Franklin Gothic Medium"/>
              <a:cs typeface="Franklin Gothic Medium"/>
            </a:endParaRPr>
          </a:p>
          <a:p>
            <a:pPr marL="12700">
              <a:lnSpc>
                <a:spcPts val="1660"/>
              </a:lnSpc>
              <a:buChar char="-"/>
              <a:tabLst>
                <a:tab pos="299085" algn="l"/>
                <a:tab pos="299720" algn="l"/>
              </a:tabLst>
            </a:pPr>
            <a:r>
              <a:rPr lang="fr-FR" spc="-5" smtClean="0">
                <a:latin typeface="Franklin Gothic Medium"/>
                <a:cs typeface="Franklin Gothic Medium"/>
              </a:rPr>
              <a:t> </a:t>
            </a:r>
            <a:r>
              <a:rPr spc="-5" smtClean="0">
                <a:latin typeface="Franklin Gothic Medium"/>
                <a:cs typeface="Franklin Gothic Medium"/>
              </a:rPr>
              <a:t>Identifiant </a:t>
            </a:r>
            <a:r>
              <a:rPr spc="-5">
                <a:latin typeface="Franklin Gothic Medium"/>
                <a:cs typeface="Franklin Gothic Medium"/>
              </a:rPr>
              <a:t>(n</a:t>
            </a:r>
            <a:r>
              <a:rPr spc="-5">
                <a:latin typeface="Calibri"/>
                <a:cs typeface="Calibri"/>
              </a:rPr>
              <a:t>° </a:t>
            </a:r>
            <a:r>
              <a:rPr>
                <a:latin typeface="Franklin Gothic Medium"/>
                <a:cs typeface="Franklin Gothic Medium"/>
              </a:rPr>
              <a:t>de </a:t>
            </a:r>
            <a:r>
              <a:rPr spc="-5">
                <a:latin typeface="Franklin Gothic Medium"/>
                <a:cs typeface="Franklin Gothic Medium"/>
              </a:rPr>
              <a:t>sécurité </a:t>
            </a:r>
            <a:r>
              <a:rPr>
                <a:latin typeface="Franklin Gothic Medium"/>
                <a:cs typeface="Franklin Gothic Medium"/>
              </a:rPr>
              <a:t>sociale </a:t>
            </a:r>
            <a:r>
              <a:rPr spc="-5">
                <a:latin typeface="Franklin Gothic Medium"/>
                <a:cs typeface="Franklin Gothic Medium"/>
              </a:rPr>
              <a:t>si vous en </a:t>
            </a:r>
            <a:r>
              <a:rPr spc="-10" err="1">
                <a:latin typeface="Franklin Gothic Medium"/>
                <a:cs typeface="Franklin Gothic Medium"/>
              </a:rPr>
              <a:t>avez</a:t>
            </a:r>
            <a:r>
              <a:rPr spc="-40">
                <a:latin typeface="Franklin Gothic Medium"/>
                <a:cs typeface="Franklin Gothic Medium"/>
              </a:rPr>
              <a:t> </a:t>
            </a:r>
            <a:r>
              <a:rPr spc="-5" smtClean="0">
                <a:latin typeface="Franklin Gothic Medium"/>
                <a:cs typeface="Franklin Gothic Medium"/>
              </a:rPr>
              <a:t>un</a:t>
            </a:r>
            <a:r>
              <a:rPr lang="fr-FR" spc="-5" smtClean="0">
                <a:latin typeface="Franklin Gothic Medium"/>
                <a:cs typeface="Franklin Gothic Medium"/>
              </a:rPr>
              <a:t> ou n° allocataire pour un RDV Caf)</a:t>
            </a:r>
            <a:endParaRPr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  <a:tabLst>
                <a:tab pos="321945" algn="l"/>
                <a:tab pos="322580" algn="l"/>
              </a:tabLst>
            </a:pPr>
            <a:r>
              <a:rPr lang="fr-FR" smtClean="0">
                <a:latin typeface="Franklin Gothic Medium"/>
                <a:cs typeface="Franklin Gothic Medium"/>
              </a:rPr>
              <a:t>- </a:t>
            </a:r>
            <a:r>
              <a:rPr smtClean="0">
                <a:latin typeface="Franklin Gothic Medium"/>
                <a:cs typeface="Franklin Gothic Medium"/>
              </a:rPr>
              <a:t>Civilité</a:t>
            </a:r>
            <a:endParaRPr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lang="fr-FR" spc="-5" smtClean="0">
                <a:latin typeface="Franklin Gothic Medium"/>
                <a:cs typeface="Franklin Gothic Medium"/>
              </a:rPr>
              <a:t> </a:t>
            </a:r>
            <a:r>
              <a:rPr spc="-5" smtClean="0">
                <a:latin typeface="Franklin Gothic Medium"/>
                <a:cs typeface="Franklin Gothic Medium"/>
              </a:rPr>
              <a:t>Prénom</a:t>
            </a:r>
            <a:endParaRPr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lang="fr-FR" smtClean="0">
                <a:latin typeface="Franklin Gothic Medium"/>
                <a:cs typeface="Franklin Gothic Medium"/>
              </a:rPr>
              <a:t> </a:t>
            </a:r>
            <a:r>
              <a:rPr smtClean="0">
                <a:latin typeface="Franklin Gothic Medium"/>
                <a:cs typeface="Franklin Gothic Medium"/>
              </a:rPr>
              <a:t>Nom</a:t>
            </a:r>
            <a:endParaRPr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lang="fr-FR" spc="-5" smtClean="0">
                <a:latin typeface="Franklin Gothic Medium"/>
                <a:cs typeface="Franklin Gothic Medium"/>
              </a:rPr>
              <a:t> </a:t>
            </a:r>
            <a:r>
              <a:rPr spc="-5" smtClean="0">
                <a:latin typeface="Franklin Gothic Medium"/>
                <a:cs typeface="Franklin Gothic Medium"/>
              </a:rPr>
              <a:t>Adresse</a:t>
            </a:r>
            <a:r>
              <a:rPr smtClean="0">
                <a:latin typeface="Franklin Gothic Medium"/>
                <a:cs typeface="Franklin Gothic Medium"/>
              </a:rPr>
              <a:t> </a:t>
            </a:r>
            <a:r>
              <a:rPr>
                <a:latin typeface="Franklin Gothic Medium"/>
                <a:cs typeface="Franklin Gothic Medium"/>
              </a:rPr>
              <a:t>Mail</a:t>
            </a:r>
          </a:p>
          <a:p>
            <a:pPr marL="1270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lang="fr-FR" spc="-5" smtClean="0">
                <a:latin typeface="Franklin Gothic Medium"/>
                <a:cs typeface="Franklin Gothic Medium"/>
              </a:rPr>
              <a:t> </a:t>
            </a:r>
            <a:r>
              <a:rPr spc="-5" smtClean="0">
                <a:latin typeface="Franklin Gothic Medium"/>
                <a:cs typeface="Franklin Gothic Medium"/>
              </a:rPr>
              <a:t>Téléphone</a:t>
            </a:r>
            <a:endParaRPr>
              <a:latin typeface="Franklin Gothic Medium"/>
              <a:cs typeface="Franklin Gothic Medium"/>
            </a:endParaRPr>
          </a:p>
          <a:p>
            <a:pPr marL="12700" marR="5080">
              <a:lnSpc>
                <a:spcPct val="100000"/>
              </a:lnSpc>
              <a:buChar char="-"/>
              <a:tabLst>
                <a:tab pos="277495" algn="l"/>
                <a:tab pos="278130" algn="l"/>
              </a:tabLst>
            </a:pPr>
            <a:r>
              <a:rPr lang="fr-FR" spc="-5" smtClean="0">
                <a:latin typeface="Franklin Gothic Medium"/>
                <a:cs typeface="Franklin Gothic Medium"/>
              </a:rPr>
              <a:t> </a:t>
            </a:r>
            <a:r>
              <a:rPr spc="-5" smtClean="0">
                <a:latin typeface="Franklin Gothic Medium"/>
                <a:cs typeface="Franklin Gothic Medium"/>
              </a:rPr>
              <a:t>Motif </a:t>
            </a:r>
            <a:r>
              <a:rPr>
                <a:latin typeface="Franklin Gothic Medium"/>
                <a:cs typeface="Franklin Gothic Medium"/>
              </a:rPr>
              <a:t>du </a:t>
            </a:r>
            <a:r>
              <a:rPr spc="-5" err="1">
                <a:latin typeface="Franklin Gothic Medium"/>
                <a:cs typeface="Franklin Gothic Medium"/>
              </a:rPr>
              <a:t>rendez-vous</a:t>
            </a:r>
            <a:r>
              <a:rPr spc="-5">
                <a:latin typeface="Franklin Gothic Medium"/>
                <a:cs typeface="Franklin Gothic Medium"/>
              </a:rPr>
              <a:t> </a:t>
            </a:r>
            <a:endParaRPr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0347" y="772668"/>
            <a:ext cx="6769734" cy="0"/>
          </a:xfrm>
          <a:custGeom>
            <a:avLst/>
            <a:gdLst/>
            <a:ahLst/>
            <a:cxnLst/>
            <a:rect l="l" t="t" r="r" b="b"/>
            <a:pathLst>
              <a:path w="6769734">
                <a:moveTo>
                  <a:pt x="0" y="0"/>
                </a:moveTo>
                <a:lnTo>
                  <a:pt x="6769227" y="0"/>
                </a:lnTo>
              </a:path>
            </a:pathLst>
          </a:custGeom>
          <a:ln w="9144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" y="5297422"/>
            <a:ext cx="2202180" cy="1560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756916"/>
            <a:ext cx="1147572" cy="1129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05662" y="228600"/>
            <a:ext cx="788365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fr-FR" sz="2400" b="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Prise </a:t>
            </a:r>
            <a:r>
              <a:rPr lang="fr-FR" sz="2400" b="0" spc="-1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de </a:t>
            </a:r>
            <a:r>
              <a:rPr lang="fr-FR" sz="2400" b="0" spc="5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RDV</a:t>
            </a:r>
            <a:r>
              <a:rPr lang="fr-FR" sz="2400" b="0" spc="-20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  avec  la </a:t>
            </a:r>
            <a:r>
              <a:rPr lang="fr-FR" sz="2400" b="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Caf ou avec l’Assurance </a:t>
            </a:r>
            <a:r>
              <a:rPr lang="fr-FR" sz="2400" b="0" smtClean="0">
                <a:solidFill>
                  <a:schemeClr val="tx2">
                    <a:lumMod val="75000"/>
                  </a:schemeClr>
                </a:solidFill>
                <a:latin typeface="Franklin Gothic Medium"/>
                <a:cs typeface="Franklin Gothic Medium"/>
              </a:rPr>
              <a:t>Maladie</a:t>
            </a:r>
            <a:endParaRPr sz="24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7572" y="1207007"/>
            <a:ext cx="7996427" cy="3902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02891" y="4375480"/>
            <a:ext cx="5971540" cy="513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5">
                <a:latin typeface="Franklin Gothic Medium"/>
                <a:cs typeface="Franklin Gothic Medium"/>
              </a:rPr>
              <a:t>Un planning de </a:t>
            </a:r>
            <a:r>
              <a:rPr sz="1600" spc="-10">
                <a:latin typeface="Franklin Gothic Medium"/>
                <a:cs typeface="Franklin Gothic Medium"/>
              </a:rPr>
              <a:t>rendez-vous </a:t>
            </a:r>
            <a:r>
              <a:rPr sz="1600">
                <a:latin typeface="Franklin Gothic Medium"/>
                <a:cs typeface="Franklin Gothic Medium"/>
              </a:rPr>
              <a:t>s'affiche. </a:t>
            </a:r>
            <a:r>
              <a:rPr sz="1600" spc="-10">
                <a:latin typeface="Franklin Gothic Medium"/>
                <a:cs typeface="Franklin Gothic Medium"/>
              </a:rPr>
              <a:t>Il vous </a:t>
            </a:r>
            <a:r>
              <a:rPr sz="1600">
                <a:latin typeface="Franklin Gothic Medium"/>
                <a:cs typeface="Franklin Gothic Medium"/>
              </a:rPr>
              <a:t>suffit </a:t>
            </a:r>
            <a:r>
              <a:rPr sz="1600" spc="-5">
                <a:latin typeface="Franklin Gothic Medium"/>
                <a:cs typeface="Franklin Gothic Medium"/>
              </a:rPr>
              <a:t>de choisir la</a:t>
            </a:r>
            <a:r>
              <a:rPr sz="1600" spc="85">
                <a:latin typeface="Franklin Gothic Medium"/>
                <a:cs typeface="Franklin Gothic Medium"/>
              </a:rPr>
              <a:t> </a:t>
            </a:r>
            <a:r>
              <a:rPr sz="1600" spc="-5">
                <a:latin typeface="Franklin Gothic Medium"/>
                <a:cs typeface="Franklin Gothic Medium"/>
              </a:rPr>
              <a:t>plage</a:t>
            </a:r>
            <a:endParaRPr sz="1600">
              <a:latin typeface="Franklin Gothic Medium"/>
              <a:cs typeface="Franklin Gothic Medium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5">
                <a:latin typeface="Franklin Gothic Medium"/>
                <a:cs typeface="Franklin Gothic Medium"/>
              </a:rPr>
              <a:t>horaire que </a:t>
            </a:r>
            <a:r>
              <a:rPr sz="1600" spc="-10">
                <a:latin typeface="Franklin Gothic Medium"/>
                <a:cs typeface="Franklin Gothic Medium"/>
              </a:rPr>
              <a:t>vous souhaitez </a:t>
            </a:r>
            <a:r>
              <a:rPr sz="1600" spc="-5">
                <a:latin typeface="Franklin Gothic Medium"/>
                <a:cs typeface="Franklin Gothic Medium"/>
              </a:rPr>
              <a:t>en fonction des</a:t>
            </a:r>
            <a:r>
              <a:rPr sz="1600" spc="25">
                <a:latin typeface="Franklin Gothic Medium"/>
                <a:cs typeface="Franklin Gothic Medium"/>
              </a:rPr>
              <a:t> </a:t>
            </a:r>
            <a:r>
              <a:rPr sz="1600" spc="-5">
                <a:latin typeface="Franklin Gothic Medium"/>
                <a:cs typeface="Franklin Gothic Medium"/>
              </a:rPr>
              <a:t>disponibilités.</a:t>
            </a:r>
            <a:endParaRPr sz="16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46604" y="5375147"/>
            <a:ext cx="2743199" cy="6614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65394" y="5469432"/>
            <a:ext cx="234378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>
                <a:latin typeface="Franklin Gothic Medium"/>
                <a:cs typeface="Franklin Gothic Medium"/>
              </a:rPr>
              <a:t>Une </a:t>
            </a:r>
            <a:r>
              <a:rPr sz="1400" spc="-5">
                <a:latin typeface="Franklin Gothic Medium"/>
                <a:cs typeface="Franklin Gothic Medium"/>
              </a:rPr>
              <a:t>fois </a:t>
            </a:r>
            <a:r>
              <a:rPr sz="1400">
                <a:latin typeface="Franklin Gothic Medium"/>
                <a:cs typeface="Franklin Gothic Medium"/>
              </a:rPr>
              <a:t>la plage</a:t>
            </a:r>
            <a:r>
              <a:rPr sz="1400" spc="-70">
                <a:latin typeface="Franklin Gothic Medium"/>
                <a:cs typeface="Franklin Gothic Medium"/>
              </a:rPr>
              <a:t> </a:t>
            </a:r>
            <a:r>
              <a:rPr sz="1400" spc="-5">
                <a:latin typeface="Franklin Gothic Medium"/>
                <a:cs typeface="Franklin Gothic Medium"/>
              </a:rPr>
              <a:t>sélectionnée,  confirmer </a:t>
            </a:r>
            <a:r>
              <a:rPr sz="1400">
                <a:latin typeface="Franklin Gothic Medium"/>
                <a:cs typeface="Franklin Gothic Medium"/>
              </a:rPr>
              <a:t>ce</a:t>
            </a:r>
            <a:r>
              <a:rPr sz="1400" spc="-50">
                <a:latin typeface="Franklin Gothic Medium"/>
                <a:cs typeface="Franklin Gothic Medium"/>
              </a:rPr>
              <a:t> </a:t>
            </a:r>
            <a:r>
              <a:rPr sz="1400">
                <a:latin typeface="Franklin Gothic Medium"/>
                <a:cs typeface="Franklin Gothic Medium"/>
              </a:rPr>
              <a:t>choix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00" y="1397508"/>
            <a:ext cx="6769608" cy="4062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0257" y="307593"/>
            <a:ext cx="2734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20">
                <a:solidFill>
                  <a:schemeClr val="accent1">
                    <a:lumMod val="75000"/>
                  </a:schemeClr>
                </a:solidFill>
                <a:latin typeface="Franklin Gothic Medium"/>
                <a:cs typeface="Franklin Gothic Medium"/>
              </a:rPr>
              <a:t>Validation </a:t>
            </a:r>
            <a:r>
              <a:rPr sz="2800" b="0">
                <a:solidFill>
                  <a:schemeClr val="accent1">
                    <a:lumMod val="75000"/>
                  </a:schemeClr>
                </a:solidFill>
                <a:latin typeface="Franklin Gothic Medium"/>
                <a:cs typeface="Franklin Gothic Medium"/>
              </a:rPr>
              <a:t>du</a:t>
            </a:r>
            <a:r>
              <a:rPr sz="2800" b="0" spc="-140">
                <a:solidFill>
                  <a:schemeClr val="accent1">
                    <a:lumMod val="75000"/>
                  </a:schemeClr>
                </a:solidFill>
                <a:latin typeface="Franklin Gothic Medium"/>
                <a:cs typeface="Franklin Gothic Medium"/>
              </a:rPr>
              <a:t> </a:t>
            </a:r>
            <a:r>
              <a:rPr sz="2800" b="0">
                <a:solidFill>
                  <a:schemeClr val="accent1">
                    <a:lumMod val="75000"/>
                  </a:schemeClr>
                </a:solidFill>
                <a:latin typeface="Franklin Gothic Medium"/>
                <a:cs typeface="Franklin Gothic Medium"/>
              </a:rPr>
              <a:t>RDV</a:t>
            </a:r>
            <a:endParaRPr sz="2800">
              <a:solidFill>
                <a:schemeClr val="accent1">
                  <a:lumMod val="75000"/>
                </a:schemeClr>
              </a:solidFill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6255" y="1031747"/>
            <a:ext cx="6769734" cy="0"/>
          </a:xfrm>
          <a:custGeom>
            <a:avLst/>
            <a:gdLst/>
            <a:ahLst/>
            <a:cxnLst/>
            <a:rect l="l" t="t" r="r" b="b"/>
            <a:pathLst>
              <a:path w="6769734">
                <a:moveTo>
                  <a:pt x="0" y="0"/>
                </a:moveTo>
                <a:lnTo>
                  <a:pt x="6769227" y="0"/>
                </a:lnTo>
              </a:path>
            </a:pathLst>
          </a:custGeom>
          <a:ln w="9144">
            <a:solidFill>
              <a:srgbClr val="487C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146175" cy="6858000"/>
          </a:xfrm>
          <a:custGeom>
            <a:avLst/>
            <a:gdLst/>
            <a:ahLst/>
            <a:cxnLst/>
            <a:rect l="l" t="t" r="r" b="b"/>
            <a:pathLst>
              <a:path w="1146175" h="6858000">
                <a:moveTo>
                  <a:pt x="0" y="6858000"/>
                </a:moveTo>
                <a:lnTo>
                  <a:pt x="1145921" y="6858000"/>
                </a:lnTo>
                <a:lnTo>
                  <a:pt x="1145921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" y="5297422"/>
            <a:ext cx="2202180" cy="1560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676400" y="5674393"/>
            <a:ext cx="7592291" cy="806631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639060" marR="5080" indent="-2626995" algn="ctr">
              <a:lnSpc>
                <a:spcPts val="1880"/>
              </a:lnSpc>
              <a:spcBef>
                <a:spcPts val="190"/>
              </a:spcBef>
            </a:pPr>
            <a:r>
              <a:rPr sz="2000" spc="-5">
                <a:latin typeface="Franklin Gothic Medium"/>
                <a:cs typeface="Franklin Gothic Medium"/>
              </a:rPr>
              <a:t>Une </a:t>
            </a:r>
            <a:r>
              <a:rPr sz="2000" spc="-10">
                <a:latin typeface="Franklin Gothic Medium"/>
                <a:cs typeface="Franklin Gothic Medium"/>
              </a:rPr>
              <a:t>fois </a:t>
            </a:r>
            <a:r>
              <a:rPr sz="2000" spc="-5">
                <a:latin typeface="Franklin Gothic Medium"/>
                <a:cs typeface="Franklin Gothic Medium"/>
              </a:rPr>
              <a:t>la prise </a:t>
            </a:r>
            <a:r>
              <a:rPr sz="2000" spc="-5" err="1">
                <a:latin typeface="Franklin Gothic Medium"/>
                <a:cs typeface="Franklin Gothic Medium"/>
              </a:rPr>
              <a:t>rendez-vous</a:t>
            </a:r>
            <a:r>
              <a:rPr sz="2000" spc="-5">
                <a:latin typeface="Franklin Gothic Medium"/>
                <a:cs typeface="Franklin Gothic Medium"/>
              </a:rPr>
              <a:t> </a:t>
            </a:r>
            <a:r>
              <a:rPr sz="2000" spc="-5" err="1" smtClean="0">
                <a:latin typeface="Franklin Gothic Medium"/>
                <a:cs typeface="Franklin Gothic Medium"/>
              </a:rPr>
              <a:t>effectuée</a:t>
            </a:r>
            <a:endParaRPr lang="fr-FR" sz="2000" spc="-5" smtClean="0">
              <a:latin typeface="Franklin Gothic Medium"/>
              <a:cs typeface="Franklin Gothic Medium"/>
            </a:endParaRPr>
          </a:p>
          <a:p>
            <a:pPr marL="2639060" marR="5080" indent="-2626995" algn="ctr">
              <a:lnSpc>
                <a:spcPts val="1880"/>
              </a:lnSpc>
              <a:spcBef>
                <a:spcPts val="190"/>
              </a:spcBef>
            </a:pPr>
            <a:r>
              <a:rPr sz="2000" spc="-5" smtClean="0">
                <a:latin typeface="Franklin Gothic Medium"/>
                <a:cs typeface="Franklin Gothic Medium"/>
              </a:rPr>
              <a:t> </a:t>
            </a:r>
            <a:r>
              <a:rPr lang="fr-FR" sz="2000" spc="-15" smtClean="0">
                <a:latin typeface="Franklin Gothic Medium"/>
                <a:cs typeface="Franklin Gothic Medium"/>
              </a:rPr>
              <a:t>- </a:t>
            </a:r>
            <a:r>
              <a:rPr sz="2000" spc="-15" smtClean="0">
                <a:latin typeface="Franklin Gothic Medium"/>
                <a:cs typeface="Franklin Gothic Medium"/>
              </a:rPr>
              <a:t>C</a:t>
            </a:r>
            <a:r>
              <a:rPr lang="fr-FR" sz="2000" spc="-15" err="1" smtClean="0">
                <a:latin typeface="Franklin Gothic Medium"/>
                <a:cs typeface="Franklin Gothic Medium"/>
              </a:rPr>
              <a:t>af</a:t>
            </a:r>
            <a:r>
              <a:rPr lang="fr-FR" sz="2000" spc="-15" smtClean="0">
                <a:latin typeface="Franklin Gothic Medium"/>
                <a:cs typeface="Franklin Gothic Medium"/>
              </a:rPr>
              <a:t> ou Assurance Maladie -</a:t>
            </a:r>
          </a:p>
          <a:p>
            <a:pPr marL="2639060" marR="5080" indent="-2626995" algn="ctr">
              <a:lnSpc>
                <a:spcPts val="1880"/>
              </a:lnSpc>
              <a:spcBef>
                <a:spcPts val="190"/>
              </a:spcBef>
            </a:pPr>
            <a:r>
              <a:rPr sz="2000" spc="-5" smtClean="0">
                <a:latin typeface="Franklin Gothic Medium"/>
                <a:cs typeface="Franklin Gothic Medium"/>
              </a:rPr>
              <a:t>un </a:t>
            </a:r>
            <a:r>
              <a:rPr sz="2000" spc="-5">
                <a:latin typeface="Franklin Gothic Medium"/>
                <a:cs typeface="Franklin Gothic Medium"/>
              </a:rPr>
              <a:t>mail </a:t>
            </a:r>
            <a:r>
              <a:rPr sz="2000" spc="-10">
                <a:latin typeface="Franklin Gothic Medium"/>
                <a:cs typeface="Franklin Gothic Medium"/>
              </a:rPr>
              <a:t>vous </a:t>
            </a:r>
            <a:r>
              <a:rPr sz="2000" spc="-10" err="1">
                <a:latin typeface="Franklin Gothic Medium"/>
                <a:cs typeface="Franklin Gothic Medium"/>
              </a:rPr>
              <a:t>est</a:t>
            </a:r>
            <a:r>
              <a:rPr sz="2000" spc="-10">
                <a:latin typeface="Franklin Gothic Medium"/>
                <a:cs typeface="Franklin Gothic Medium"/>
              </a:rPr>
              <a:t> </a:t>
            </a:r>
            <a:r>
              <a:rPr sz="2000" spc="-5" smtClean="0">
                <a:latin typeface="Franklin Gothic Medium"/>
                <a:cs typeface="Franklin Gothic Medium"/>
              </a:rPr>
              <a:t>adressé</a:t>
            </a:r>
            <a:endParaRPr sz="20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367</Words>
  <Application>Microsoft Office PowerPoint</Application>
  <PresentationFormat>Affichage à l'écran (4:3)</PresentationFormat>
  <Paragraphs>45</Paragraphs>
  <Slides>10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Office Theme</vt:lpstr>
      <vt:lpstr>Présentation PowerPoint</vt:lpstr>
      <vt:lpstr>Prise de RDV Visiocontact directement  à partir du moteur  de recherche</vt:lpstr>
      <vt:lpstr>Navigateur à privilégier</vt:lpstr>
      <vt:lpstr>Prise de RDV  avec  la Caf ou avec l’Assurance Maladie</vt:lpstr>
      <vt:lpstr>Prise de RDV  avec  la Caf ou avec l’Assurance Maladie</vt:lpstr>
      <vt:lpstr>Prise de RDV  avec  la Caf ou avec l’Assurance Maladie</vt:lpstr>
      <vt:lpstr>Prise de RDV  avec  la Caf ou avec l’Assurance Maladie</vt:lpstr>
      <vt:lpstr>Prise de RDV  avec  la Caf ou avec l’Assurance Maladie</vt:lpstr>
      <vt:lpstr>Validation du RDV</vt:lpstr>
      <vt:lpstr>Validation du RDV et connexion au RDV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TUTORIEL VISIOCONT@CT  CÔTÉ AGENT</dc:title>
  <dc:creator>Elisabeth GOUTAY 111</dc:creator>
  <cp:lastModifiedBy>DAMOUR VIRGINIE (CCSS LOZERE)</cp:lastModifiedBy>
  <cp:revision>11</cp:revision>
  <dcterms:created xsi:type="dcterms:W3CDTF">2020-06-02T14:59:02Z</dcterms:created>
  <dcterms:modified xsi:type="dcterms:W3CDTF">2020-06-16T19:54:53Z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2020-05-28T00:00:00Z</vt:filetime>
  </property>
  <property fmtid="{D5CDD505-2E9C-101B-9397-08002B2CF9AE}" pid="3" name="Creator">
    <vt:lpwstr>Microsoft® PowerPoint® pour Office 365</vt:lpwstr>
  </property>
  <property fmtid="{D5CDD505-2E9C-101B-9397-08002B2CF9AE}" pid="4" name="LastSaved">
    <vt:filetime>2020-06-02T00:00:00Z</vt:filetime>
  </property>
</Properties>
</file>